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60" r:id="rId2"/>
    <p:sldId id="269" r:id="rId3"/>
    <p:sldId id="287" r:id="rId4"/>
    <p:sldId id="288" r:id="rId5"/>
    <p:sldId id="289" r:id="rId6"/>
    <p:sldId id="292" r:id="rId7"/>
    <p:sldId id="290" r:id="rId8"/>
    <p:sldId id="291" r:id="rId9"/>
    <p:sldId id="293" r:id="rId10"/>
    <p:sldId id="295" r:id="rId11"/>
    <p:sldId id="294"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28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8F8F8"/>
    <a:srgbClr val="E70020"/>
    <a:srgbClr val="FF33CC"/>
    <a:srgbClr val="CC00CC"/>
    <a:srgbClr val="CC0099"/>
    <a:srgbClr val="FF66FF"/>
    <a:srgbClr val="005BAA"/>
    <a:srgbClr val="F6F6F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4" autoAdjust="0"/>
    <p:restoredTop sz="94660"/>
  </p:normalViewPr>
  <p:slideViewPr>
    <p:cSldViewPr snapToGrid="0" showGuides="1">
      <p:cViewPr varScale="1">
        <p:scale>
          <a:sx n="86" d="100"/>
          <a:sy n="86" d="100"/>
        </p:scale>
        <p:origin x="490" y="72"/>
      </p:cViewPr>
      <p:guideLst>
        <p:guide orient="horz" pos="264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2022/8/26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0463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545285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t>‹#›</a:t>
            </a:fld>
            <a:endParaRPr lang="zh-CN" altLang="en-US"/>
          </a:p>
        </p:txBody>
      </p:sp>
      <p:pic>
        <p:nvPicPr>
          <p:cNvPr id="7" name="图片 6" descr="图片包含 游戏机&#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r="29111" b="313"/>
          <a:stretch>
            <a:fillRect/>
          </a:stretch>
        </p:blipFill>
        <p:spPr>
          <a:xfrm>
            <a:off x="0" y="0"/>
            <a:ext cx="12192000" cy="6858000"/>
          </a:xfrm>
          <a:prstGeom prst="rect">
            <a:avLst/>
          </a:prstGeom>
        </p:spPr>
      </p:pic>
      <p:sp>
        <p:nvSpPr>
          <p:cNvPr id="8" name="矩形 4"/>
          <p:cNvSpPr/>
          <p:nvPr userDrawn="1"/>
        </p:nvSpPr>
        <p:spPr>
          <a:xfrm>
            <a:off x="0" y="0"/>
            <a:ext cx="8219440" cy="6858000"/>
          </a:xfrm>
          <a:custGeom>
            <a:avLst/>
            <a:gdLst>
              <a:gd name="connsiteX0" fmla="*/ 0 w 7051040"/>
              <a:gd name="connsiteY0" fmla="*/ 0 h 6858000"/>
              <a:gd name="connsiteX1" fmla="*/ 7051040 w 7051040"/>
              <a:gd name="connsiteY1" fmla="*/ 0 h 6858000"/>
              <a:gd name="connsiteX2" fmla="*/ 7051040 w 7051040"/>
              <a:gd name="connsiteY2" fmla="*/ 6858000 h 6858000"/>
              <a:gd name="connsiteX3" fmla="*/ 0 w 7051040"/>
              <a:gd name="connsiteY3" fmla="*/ 6858000 h 6858000"/>
              <a:gd name="connsiteX4" fmla="*/ 0 w 7051040"/>
              <a:gd name="connsiteY4" fmla="*/ 0 h 6858000"/>
              <a:gd name="connsiteX0-1" fmla="*/ 0 w 8219440"/>
              <a:gd name="connsiteY0-2" fmla="*/ 0 h 6858000"/>
              <a:gd name="connsiteX1-3" fmla="*/ 8219440 w 8219440"/>
              <a:gd name="connsiteY1-4" fmla="*/ 0 h 6858000"/>
              <a:gd name="connsiteX2-5" fmla="*/ 7051040 w 8219440"/>
              <a:gd name="connsiteY2-6" fmla="*/ 6858000 h 6858000"/>
              <a:gd name="connsiteX3-7" fmla="*/ 0 w 8219440"/>
              <a:gd name="connsiteY3-8" fmla="*/ 6858000 h 6858000"/>
              <a:gd name="connsiteX4-9" fmla="*/ 0 w 8219440"/>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19440" h="6858000">
                <a:moveTo>
                  <a:pt x="0" y="0"/>
                </a:moveTo>
                <a:lnTo>
                  <a:pt x="8219440" y="0"/>
                </a:lnTo>
                <a:lnTo>
                  <a:pt x="705104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002780" y="0"/>
            <a:ext cx="1295400" cy="6858000"/>
          </a:xfrm>
          <a:prstGeom prst="parallelogram">
            <a:avLst>
              <a:gd name="adj" fmla="val 83330"/>
            </a:avLst>
          </a:prstGeom>
          <a:solidFill>
            <a:srgbClr val="E7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6F6F6"/>
        </a:solidFill>
        <a:effectLst/>
      </p:bgPr>
    </p:bg>
    <p:spTree>
      <p:nvGrpSpPr>
        <p:cNvPr id="1" name=""/>
        <p:cNvGrpSpPr/>
        <p:nvPr/>
      </p:nvGrpSpPr>
      <p:grpSpPr>
        <a:xfrm>
          <a:off x="0" y="0"/>
          <a:ext cx="0" cy="0"/>
          <a:chOff x="0" y="0"/>
          <a:chExt cx="0" cy="0"/>
        </a:xfrm>
      </p:grpSpPr>
      <p:sp>
        <p:nvSpPr>
          <p:cNvPr id="12" name="椭圆 11"/>
          <p:cNvSpPr/>
          <p:nvPr userDrawn="1"/>
        </p:nvSpPr>
        <p:spPr>
          <a:xfrm>
            <a:off x="175260" y="468630"/>
            <a:ext cx="5920740" cy="5920740"/>
          </a:xfrm>
          <a:prstGeom prst="ellipse">
            <a:avLst/>
          </a:prstGeom>
          <a:gradFill>
            <a:gsLst>
              <a:gs pos="0">
                <a:schemeClr val="bg1">
                  <a:lumMod val="0"/>
                  <a:lumOff val="100000"/>
                </a:schemeClr>
              </a:gs>
              <a:gs pos="90000">
                <a:srgbClr val="F6F6F6"/>
              </a:gs>
            </a:gsLst>
            <a:path path="circle">
              <a:fillToRect l="50000" t="50000" r="50000" b="50000"/>
            </a:path>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t>‹#›</a:t>
            </a:fld>
            <a:endParaRPr lang="zh-CN" altLang="en-US"/>
          </a:p>
        </p:txBody>
      </p:sp>
      <p:sp>
        <p:nvSpPr>
          <p:cNvPr id="7" name="矩形 6"/>
          <p:cNvSpPr/>
          <p:nvPr userDrawn="1"/>
        </p:nvSpPr>
        <p:spPr>
          <a:xfrm>
            <a:off x="0" y="2766060"/>
            <a:ext cx="457200" cy="1800076"/>
          </a:xfrm>
          <a:prstGeom prst="rect">
            <a:avLst/>
          </a:prstGeom>
          <a:solidFill>
            <a:srgbClr val="E7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2108180" y="2766060"/>
            <a:ext cx="83820" cy="180007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t>‹#›</a:t>
            </a:fld>
            <a:endParaRPr lang="zh-CN" altLang="en-US"/>
          </a:p>
        </p:txBody>
      </p:sp>
      <p:sp>
        <p:nvSpPr>
          <p:cNvPr id="7" name="矩形 6"/>
          <p:cNvSpPr/>
          <p:nvPr userDrawn="1"/>
        </p:nvSpPr>
        <p:spPr>
          <a:xfrm>
            <a:off x="11463228" y="2720340"/>
            <a:ext cx="728771" cy="1234440"/>
          </a:xfrm>
          <a:prstGeom prst="rect">
            <a:avLst/>
          </a:prstGeom>
          <a:solidFill>
            <a:srgbClr val="E7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燕尾形 7"/>
          <p:cNvSpPr/>
          <p:nvPr userDrawn="1"/>
        </p:nvSpPr>
        <p:spPr>
          <a:xfrm>
            <a:off x="11727359" y="3154680"/>
            <a:ext cx="239711" cy="359694"/>
          </a:xfrm>
          <a:prstGeom prst="notchedRightArrow">
            <a:avLst>
              <a:gd name="adj1" fmla="val 59533"/>
              <a:gd name="adj2"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6"/>
          <p:cNvSpPr txBox="1"/>
          <p:nvPr userDrawn="1"/>
        </p:nvSpPr>
        <p:spPr>
          <a:xfrm>
            <a:off x="5722620" y="6383178"/>
            <a:ext cx="74676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1D2D746-8F67-4D81-BA59-87EA21029DCF}" type="slidenum">
              <a:rPr lang="zh-CN" altLang="en-US" sz="1400" smtClean="0"/>
              <a:t>‹#›</a:t>
            </a:fld>
            <a:endParaRPr lang="zh-CN" altLang="en-US" sz="1400"/>
          </a:p>
        </p:txBody>
      </p:sp>
      <p:cxnSp>
        <p:nvCxnSpPr>
          <p:cNvPr id="9" name="直接连接符 8"/>
          <p:cNvCxnSpPr/>
          <p:nvPr userDrawn="1"/>
        </p:nvCxnSpPr>
        <p:spPr>
          <a:xfrm flipH="1">
            <a:off x="5006340" y="6546770"/>
            <a:ext cx="504000" cy="0"/>
          </a:xfrm>
          <a:prstGeom prst="line">
            <a:avLst/>
          </a:prstGeom>
          <a:ln w="15875">
            <a:solidFill>
              <a:srgbClr val="E7002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6539692" y="6546770"/>
            <a:ext cx="504000" cy="0"/>
          </a:xfrm>
          <a:prstGeom prst="line">
            <a:avLst/>
          </a:prstGeom>
          <a:ln w="15875">
            <a:solidFill>
              <a:srgbClr val="E7002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365761" y="6427320"/>
            <a:ext cx="3435985" cy="275590"/>
          </a:xfrm>
          <a:prstGeom prst="rect">
            <a:avLst/>
          </a:prstGeom>
          <a:noFill/>
        </p:spPr>
        <p:txBody>
          <a:bodyPr wrap="none" rtlCol="0">
            <a:spAutoFit/>
          </a:bodyPr>
          <a:lstStyle/>
          <a:p>
            <a:pPr algn="l"/>
            <a:r>
              <a:rPr lang="en-US" altLang="zh-CN" sz="1200" b="1" dirty="0">
                <a:solidFill>
                  <a:schemeClr val="tx1">
                    <a:lumMod val="65000"/>
                    <a:lumOff val="35000"/>
                  </a:schemeClr>
                </a:solidFill>
                <a:cs typeface="+mn-ea"/>
                <a:sym typeface="+mn-lt"/>
              </a:rPr>
              <a:t>CHUNJIAN CO.,LTD ALL RIGHTS RESERVED</a:t>
            </a:r>
            <a:endParaRPr lang="zh-CN" altLang="en-US" sz="1200" b="1" dirty="0">
              <a:solidFill>
                <a:schemeClr val="tx1">
                  <a:lumMod val="65000"/>
                  <a:lumOff val="35000"/>
                </a:schemeClr>
              </a:solidFill>
              <a:cs typeface="+mn-ea"/>
              <a:sym typeface="+mn-lt"/>
            </a:endParaRPr>
          </a:p>
        </p:txBody>
      </p:sp>
      <p:grpSp>
        <p:nvGrpSpPr>
          <p:cNvPr id="12" name="组合 11"/>
          <p:cNvGrpSpPr/>
          <p:nvPr userDrawn="1"/>
        </p:nvGrpSpPr>
        <p:grpSpPr>
          <a:xfrm>
            <a:off x="0" y="289560"/>
            <a:ext cx="377881" cy="640080"/>
            <a:chOff x="0" y="289560"/>
            <a:chExt cx="728771" cy="1234440"/>
          </a:xfrm>
        </p:grpSpPr>
        <p:sp>
          <p:nvSpPr>
            <p:cNvPr id="13" name="矩形 12"/>
            <p:cNvSpPr/>
            <p:nvPr/>
          </p:nvSpPr>
          <p:spPr>
            <a:xfrm>
              <a:off x="0" y="289560"/>
              <a:ext cx="728771" cy="1234440"/>
            </a:xfrm>
            <a:prstGeom prst="rect">
              <a:avLst/>
            </a:prstGeom>
            <a:solidFill>
              <a:srgbClr val="E7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燕尾形 13"/>
            <p:cNvSpPr/>
            <p:nvPr/>
          </p:nvSpPr>
          <p:spPr>
            <a:xfrm>
              <a:off x="264131" y="723900"/>
              <a:ext cx="239711" cy="359694"/>
            </a:xfrm>
            <a:prstGeom prst="notchedRightArrow">
              <a:avLst>
                <a:gd name="adj1" fmla="val 59533"/>
                <a:gd name="adj2"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D2D746-8F67-4D81-BA59-87EA21029DC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D2D746-8F67-4D81-BA59-87EA21029DC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D2D746-8F67-4D81-BA59-87EA21029DC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D2D746-8F67-4D81-BA59-87EA21029DC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90C402B-3E72-4EEE-A7DB-885C7FDE1044}" type="datetimeFigureOut">
              <a:rPr lang="zh-CN" altLang="en-US" smtClean="0"/>
              <a:t>2022/8/26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D2D746-8F67-4D81-BA59-87EA21029DC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0C402B-3E72-4EEE-A7DB-885C7FDE1044}" type="datetimeFigureOut">
              <a:rPr lang="zh-CN" altLang="en-US" smtClean="0"/>
              <a:t>2022/8/26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2D746-8F67-4D81-BA59-87EA21029DCF}"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5" name="文本框 4"/>
          <p:cNvSpPr txBox="1"/>
          <p:nvPr/>
        </p:nvSpPr>
        <p:spPr>
          <a:xfrm>
            <a:off x="762000" y="2839720"/>
            <a:ext cx="10647528" cy="584775"/>
          </a:xfrm>
          <a:prstGeom prst="rect">
            <a:avLst/>
          </a:prstGeom>
          <a:noFill/>
        </p:spPr>
        <p:txBody>
          <a:bodyPr wrap="square" rtlCol="0">
            <a:spAutoFit/>
          </a:bodyPr>
          <a:lstStyle/>
          <a:p>
            <a:pPr algn="ctr"/>
            <a:r>
              <a:rPr lang="en-US" altLang="zh-CN" sz="3200" b="1" spc="-150" dirty="0">
                <a:solidFill>
                  <a:schemeClr val="tx1">
                    <a:lumMod val="65000"/>
                    <a:lumOff val="35000"/>
                  </a:schemeClr>
                </a:solidFill>
                <a:latin typeface="华文楷体" panose="02010600040101010101" pitchFamily="2" charset="-122"/>
                <a:ea typeface="华文楷体" panose="02010600040101010101" pitchFamily="2" charset="-122"/>
                <a:cs typeface="+mn-ea"/>
                <a:sym typeface="+mn-lt"/>
              </a:rPr>
              <a:t>LSTM</a:t>
            </a:r>
            <a:r>
              <a:rPr lang="zh-CN" altLang="en-US" sz="3200" b="1" spc="-150" dirty="0">
                <a:solidFill>
                  <a:schemeClr val="tx1">
                    <a:lumMod val="65000"/>
                    <a:lumOff val="35000"/>
                  </a:schemeClr>
                </a:solidFill>
                <a:latin typeface="华文楷体" panose="02010600040101010101" pitchFamily="2" charset="-122"/>
                <a:ea typeface="华文楷体" panose="02010600040101010101" pitchFamily="2" charset="-122"/>
                <a:cs typeface="+mn-ea"/>
                <a:sym typeface="+mn-lt"/>
              </a:rPr>
              <a:t>训练数据处理方式调研报告</a:t>
            </a:r>
            <a:endParaRPr lang="en-US" altLang="zh-CN" sz="3200" b="1" spc="-150" dirty="0">
              <a:solidFill>
                <a:schemeClr val="tx1">
                  <a:lumMod val="65000"/>
                  <a:lumOff val="35000"/>
                </a:schemeClr>
              </a:solidFill>
              <a:latin typeface="华文楷体" panose="02010600040101010101" pitchFamily="2" charset="-122"/>
              <a:ea typeface="华文楷体" panose="02010600040101010101" pitchFamily="2" charset="-122"/>
              <a:cs typeface="+mn-ea"/>
              <a:sym typeface="+mn-lt"/>
            </a:endParaRPr>
          </a:p>
        </p:txBody>
      </p:sp>
      <p:sp>
        <p:nvSpPr>
          <p:cNvPr id="15" name="矩形 14"/>
          <p:cNvSpPr/>
          <p:nvPr/>
        </p:nvSpPr>
        <p:spPr>
          <a:xfrm>
            <a:off x="9079848" y="6357699"/>
            <a:ext cx="2910205" cy="245110"/>
          </a:xfrm>
          <a:prstGeom prst="rect">
            <a:avLst/>
          </a:prstGeom>
        </p:spPr>
        <p:txBody>
          <a:bodyPr wrap="none">
            <a:spAutoFit/>
          </a:bodyPr>
          <a:lstStyle/>
          <a:p>
            <a:pPr algn="l"/>
            <a:r>
              <a:rPr lang="en-US" altLang="zh-CN" sz="1000" b="1" dirty="0">
                <a:solidFill>
                  <a:schemeClr val="tx1">
                    <a:lumMod val="65000"/>
                    <a:lumOff val="35000"/>
                  </a:schemeClr>
                </a:solidFill>
                <a:cs typeface="+mn-ea"/>
                <a:sym typeface="+mn-lt"/>
              </a:rPr>
              <a:t>CHUNJIAN CO.,LTD ALL RIGHTS RESERVED</a:t>
            </a:r>
            <a:endParaRPr lang="zh-CN" altLang="en-US" sz="1000" dirty="0"/>
          </a:p>
        </p:txBody>
      </p:sp>
      <p:sp>
        <p:nvSpPr>
          <p:cNvPr id="3" name="文本框 2"/>
          <p:cNvSpPr txBox="1"/>
          <p:nvPr/>
        </p:nvSpPr>
        <p:spPr>
          <a:xfrm>
            <a:off x="3345948" y="345695"/>
            <a:ext cx="4278630" cy="521970"/>
          </a:xfrm>
          <a:prstGeom prst="rect">
            <a:avLst/>
          </a:prstGeom>
          <a:noFill/>
        </p:spPr>
        <p:txBody>
          <a:bodyPr wrap="square" rtlCol="0">
            <a:spAutoFit/>
          </a:bodyPr>
          <a:lstStyle/>
          <a:p>
            <a:pPr algn="dist"/>
            <a:r>
              <a:rPr lang="zh-CN" altLang="en-US" sz="1400" b="1" dirty="0">
                <a:solidFill>
                  <a:schemeClr val="tx1"/>
                </a:solidFill>
                <a:latin typeface="+mj-lt"/>
                <a:ea typeface="微软雅黑" panose="020B0503020204020204" pitchFamily="34" charset="-122"/>
                <a:cs typeface="+mj-lt"/>
                <a:sym typeface="+mn-lt"/>
              </a:rPr>
              <a:t>宁波春建电子科技有限公司</a:t>
            </a:r>
          </a:p>
          <a:p>
            <a:pPr algn="dist"/>
            <a:r>
              <a:rPr lang="en-US" altLang="zh-CN" sz="1400" b="1" dirty="0">
                <a:solidFill>
                  <a:schemeClr val="tx1"/>
                </a:solidFill>
                <a:latin typeface="+mj-lt"/>
                <a:ea typeface="微软雅黑" panose="020B0503020204020204" pitchFamily="34" charset="-122"/>
                <a:cs typeface="+mj-lt"/>
                <a:sym typeface="+mn-lt"/>
              </a:rPr>
              <a:t>Ningbo Chunjian Electronic Technology Co.,Ltd</a:t>
            </a:r>
          </a:p>
        </p:txBody>
      </p:sp>
      <p:pic>
        <p:nvPicPr>
          <p:cNvPr id="2" name="图片 1" descr="春建汽车 主LOGO 2000x1500"/>
          <p:cNvPicPr>
            <a:picLocks noChangeAspect="1"/>
          </p:cNvPicPr>
          <p:nvPr/>
        </p:nvPicPr>
        <p:blipFill>
          <a:blip r:embed="rId2"/>
          <a:stretch>
            <a:fillRect/>
          </a:stretch>
        </p:blipFill>
        <p:spPr>
          <a:xfrm>
            <a:off x="-287655" y="-833120"/>
            <a:ext cx="3813810" cy="2860675"/>
          </a:xfrm>
          <a:prstGeom prst="rect">
            <a:avLst/>
          </a:prstGeom>
        </p:spPr>
      </p:pic>
      <p:sp>
        <p:nvSpPr>
          <p:cNvPr id="7" name="文本框 4"/>
          <p:cNvSpPr txBox="1"/>
          <p:nvPr/>
        </p:nvSpPr>
        <p:spPr>
          <a:xfrm>
            <a:off x="8978900" y="5526702"/>
            <a:ext cx="3011153" cy="461665"/>
          </a:xfrm>
          <a:prstGeom prst="rect">
            <a:avLst/>
          </a:prstGeom>
          <a:noFill/>
        </p:spPr>
        <p:txBody>
          <a:bodyPr wrap="square" rtlCol="0">
            <a:spAutoFit/>
          </a:bodyPr>
          <a:lstStyle/>
          <a:p>
            <a:r>
              <a:rPr lang="zh-CN" altLang="en-US" sz="2400" b="1" spc="-150" dirty="0">
                <a:solidFill>
                  <a:schemeClr val="tx1">
                    <a:lumMod val="65000"/>
                    <a:lumOff val="35000"/>
                  </a:schemeClr>
                </a:solidFill>
                <a:latin typeface="楷体" panose="02010609060101010101" pitchFamily="49" charset="-122"/>
                <a:ea typeface="楷体" panose="02010609060101010101" pitchFamily="49" charset="-122"/>
                <a:cs typeface="+mn-ea"/>
                <a:sym typeface="+mn-lt"/>
              </a:rPr>
              <a:t>汇报人：苑孟凯</a:t>
            </a:r>
            <a:endParaRPr lang="en-US" altLang="zh-CN" sz="2400" b="1" spc="-150" dirty="0">
              <a:solidFill>
                <a:schemeClr val="tx1">
                  <a:lumMod val="65000"/>
                  <a:lumOff val="35000"/>
                </a:schemeClr>
              </a:solidFill>
              <a:latin typeface="楷体" panose="02010609060101010101" pitchFamily="49" charset="-122"/>
              <a:ea typeface="楷体" panose="02010609060101010101" pitchFamily="49"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三、</a:t>
            </a:r>
            <a:r>
              <a:rPr lang="en-US" altLang="zh-CN" sz="2400" dirty="0">
                <a:latin typeface="宋体" panose="02010600030101010101" pitchFamily="2" charset="-122"/>
                <a:ea typeface="宋体" panose="02010600030101010101" pitchFamily="2" charset="-122"/>
              </a:rPr>
              <a:t>LSTM</a:t>
            </a:r>
            <a:r>
              <a:rPr lang="zh-CN" altLang="en-US" sz="2400" dirty="0">
                <a:latin typeface="宋体" panose="02010600030101010101" pitchFamily="2" charset="-122"/>
                <a:ea typeface="宋体" panose="02010600030101010101" pitchFamily="2" charset="-122"/>
              </a:rPr>
              <a:t>针对不同序列长度数据处理方式：</a:t>
            </a:r>
          </a:p>
        </p:txBody>
      </p:sp>
      <p:sp>
        <p:nvSpPr>
          <p:cNvPr id="2" name="文本框 1">
            <a:extLst>
              <a:ext uri="{FF2B5EF4-FFF2-40B4-BE49-F238E27FC236}">
                <a16:creationId xmlns:a16="http://schemas.microsoft.com/office/drawing/2014/main" id="{B125F68C-92E1-321F-215F-F794D4921A81}"/>
              </a:ext>
            </a:extLst>
          </p:cNvPr>
          <p:cNvSpPr txBox="1"/>
          <p:nvPr/>
        </p:nvSpPr>
        <p:spPr>
          <a:xfrm>
            <a:off x="822664" y="1326585"/>
            <a:ext cx="10546671" cy="1866858"/>
          </a:xfrm>
          <a:prstGeom prst="rect">
            <a:avLst/>
          </a:prstGeom>
          <a:noFill/>
        </p:spPr>
        <p:txBody>
          <a:bodyPr wrap="square" rtlCol="0">
            <a:spAutoFit/>
          </a:bodyPr>
          <a:lstStyle/>
          <a:p>
            <a:pPr>
              <a:lnSpc>
                <a:spcPct val="150000"/>
              </a:lnSpc>
            </a:pPr>
            <a:r>
              <a:rPr lang="zh-CN" altLang="en-US" sz="2000" b="1" i="0" dirty="0">
                <a:solidFill>
                  <a:srgbClr val="414141"/>
                </a:solidFill>
                <a:effectLst/>
                <a:latin typeface="宋体" panose="02010600030101010101" pitchFamily="2" charset="-122"/>
                <a:ea typeface="宋体" panose="02010600030101010101" pitchFamily="2" charset="-122"/>
              </a:rPr>
              <a:t>例：</a:t>
            </a:r>
            <a:endParaRPr lang="en-US" altLang="zh-CN" sz="2000" b="1" i="0" dirty="0">
              <a:solidFill>
                <a:srgbClr val="414141"/>
              </a:solidFill>
              <a:effectLst/>
              <a:latin typeface="宋体" panose="02010600030101010101" pitchFamily="2" charset="-122"/>
              <a:ea typeface="宋体" panose="02010600030101010101" pitchFamily="2" charset="-122"/>
            </a:endParaRPr>
          </a:p>
          <a:p>
            <a:pPr indent="457200">
              <a:lnSpc>
                <a:spcPct val="150000"/>
              </a:lnSpc>
            </a:pPr>
            <a:r>
              <a:rPr lang="en-US" altLang="zh-CN" sz="2000" b="1" i="0" dirty="0">
                <a:solidFill>
                  <a:srgbClr val="414141"/>
                </a:solidFill>
                <a:effectLst/>
                <a:latin typeface="宋体" panose="02010600030101010101" pitchFamily="2" charset="-122"/>
                <a:ea typeface="宋体" panose="02010600030101010101" pitchFamily="2" charset="-122"/>
              </a:rPr>
              <a:t>1</a:t>
            </a:r>
            <a:r>
              <a:rPr lang="zh-CN" altLang="en-US" sz="2000" b="1" i="0" dirty="0">
                <a:solidFill>
                  <a:srgbClr val="414141"/>
                </a:solidFill>
                <a:effectLst/>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序列插补</a:t>
            </a:r>
            <a:endParaRPr lang="en-US" altLang="zh-CN" sz="2000" b="1" dirty="0">
              <a:latin typeface="宋体" panose="02010600030101010101" pitchFamily="2" charset="-122"/>
              <a:ea typeface="宋体" panose="02010600030101010101" pitchFamily="2" charset="-122"/>
            </a:endParaRPr>
          </a:p>
          <a:p>
            <a:pPr marL="12600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序列前插补</a:t>
            </a:r>
            <a:endParaRPr lang="en-US" altLang="zh-CN" sz="2000" dirty="0">
              <a:latin typeface="宋体" panose="02010600030101010101" pitchFamily="2" charset="-122"/>
              <a:ea typeface="宋体" panose="02010600030101010101" pitchFamily="2" charset="-122"/>
            </a:endParaRPr>
          </a:p>
          <a:p>
            <a:pPr marL="917100">
              <a:lnSpc>
                <a:spcPct val="150000"/>
              </a:lnSpc>
            </a:pPr>
            <a:endParaRPr lang="en-US" altLang="zh-CN" sz="20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9218923A-5DCF-521A-AAD6-84D441975AF0}"/>
              </a:ext>
            </a:extLst>
          </p:cNvPr>
          <p:cNvPicPr>
            <a:picLocks noChangeAspect="1"/>
          </p:cNvPicPr>
          <p:nvPr/>
        </p:nvPicPr>
        <p:blipFill>
          <a:blip r:embed="rId4"/>
          <a:stretch>
            <a:fillRect/>
          </a:stretch>
        </p:blipFill>
        <p:spPr>
          <a:xfrm>
            <a:off x="3782970" y="2231023"/>
            <a:ext cx="7206503" cy="533178"/>
          </a:xfrm>
          <a:prstGeom prst="rect">
            <a:avLst/>
          </a:prstGeom>
        </p:spPr>
      </p:pic>
      <p:pic>
        <p:nvPicPr>
          <p:cNvPr id="7" name="图片 6">
            <a:extLst>
              <a:ext uri="{FF2B5EF4-FFF2-40B4-BE49-F238E27FC236}">
                <a16:creationId xmlns:a16="http://schemas.microsoft.com/office/drawing/2014/main" id="{A579BC53-07A5-073C-94CC-41540F83714E}"/>
              </a:ext>
            </a:extLst>
          </p:cNvPr>
          <p:cNvPicPr>
            <a:picLocks noChangeAspect="1"/>
          </p:cNvPicPr>
          <p:nvPr/>
        </p:nvPicPr>
        <p:blipFill>
          <a:blip r:embed="rId5"/>
          <a:stretch>
            <a:fillRect/>
          </a:stretch>
        </p:blipFill>
        <p:spPr>
          <a:xfrm>
            <a:off x="4661318" y="2757185"/>
            <a:ext cx="4598632" cy="1281565"/>
          </a:xfrm>
          <a:prstGeom prst="rect">
            <a:avLst/>
          </a:prstGeom>
        </p:spPr>
      </p:pic>
      <p:sp>
        <p:nvSpPr>
          <p:cNvPr id="10" name="文本框 9">
            <a:extLst>
              <a:ext uri="{FF2B5EF4-FFF2-40B4-BE49-F238E27FC236}">
                <a16:creationId xmlns:a16="http://schemas.microsoft.com/office/drawing/2014/main" id="{167F65B7-5165-0A56-F1BA-DD1D016CA3B7}"/>
              </a:ext>
            </a:extLst>
          </p:cNvPr>
          <p:cNvSpPr txBox="1"/>
          <p:nvPr/>
        </p:nvSpPr>
        <p:spPr>
          <a:xfrm>
            <a:off x="886288" y="3860648"/>
            <a:ext cx="10546671" cy="943528"/>
          </a:xfrm>
          <a:prstGeom prst="rect">
            <a:avLst/>
          </a:prstGeom>
          <a:noFill/>
        </p:spPr>
        <p:txBody>
          <a:bodyPr wrap="square" rtlCol="0">
            <a:spAutoFit/>
          </a:bodyPr>
          <a:lstStyle/>
          <a:p>
            <a:pPr marL="12600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序列后插补</a:t>
            </a:r>
            <a:endParaRPr lang="en-US" altLang="zh-CN" sz="2000" dirty="0">
              <a:latin typeface="宋体" panose="02010600030101010101" pitchFamily="2" charset="-122"/>
              <a:ea typeface="宋体" panose="02010600030101010101" pitchFamily="2" charset="-122"/>
            </a:endParaRPr>
          </a:p>
          <a:p>
            <a:pPr marL="917100">
              <a:lnSpc>
                <a:spcPct val="150000"/>
              </a:lnSpc>
            </a:pPr>
            <a:endParaRPr lang="en-US" altLang="zh-CN" sz="2000" dirty="0">
              <a:latin typeface="宋体" panose="02010600030101010101" pitchFamily="2" charset="-122"/>
              <a:ea typeface="宋体" panose="02010600030101010101" pitchFamily="2" charset="-122"/>
            </a:endParaRPr>
          </a:p>
        </p:txBody>
      </p:sp>
      <p:pic>
        <p:nvPicPr>
          <p:cNvPr id="12" name="图片 11">
            <a:extLst>
              <a:ext uri="{FF2B5EF4-FFF2-40B4-BE49-F238E27FC236}">
                <a16:creationId xmlns:a16="http://schemas.microsoft.com/office/drawing/2014/main" id="{EF952626-A6E6-6FAC-E55C-5CEBE381F8D6}"/>
              </a:ext>
            </a:extLst>
          </p:cNvPr>
          <p:cNvPicPr>
            <a:picLocks noChangeAspect="1"/>
          </p:cNvPicPr>
          <p:nvPr/>
        </p:nvPicPr>
        <p:blipFill>
          <a:blip r:embed="rId4"/>
          <a:stretch>
            <a:fillRect/>
          </a:stretch>
        </p:blipFill>
        <p:spPr>
          <a:xfrm>
            <a:off x="3782969" y="4015764"/>
            <a:ext cx="7206503" cy="533178"/>
          </a:xfrm>
          <a:prstGeom prst="rect">
            <a:avLst/>
          </a:prstGeom>
        </p:spPr>
      </p:pic>
      <p:pic>
        <p:nvPicPr>
          <p:cNvPr id="14" name="图片 13">
            <a:extLst>
              <a:ext uri="{FF2B5EF4-FFF2-40B4-BE49-F238E27FC236}">
                <a16:creationId xmlns:a16="http://schemas.microsoft.com/office/drawing/2014/main" id="{6A201930-D9D3-A040-A16B-7ECBDB6F1592}"/>
              </a:ext>
            </a:extLst>
          </p:cNvPr>
          <p:cNvPicPr>
            <a:picLocks noChangeAspect="1"/>
          </p:cNvPicPr>
          <p:nvPr/>
        </p:nvPicPr>
        <p:blipFill>
          <a:blip r:embed="rId6"/>
          <a:stretch>
            <a:fillRect/>
          </a:stretch>
        </p:blipFill>
        <p:spPr>
          <a:xfrm>
            <a:off x="4886269" y="4548942"/>
            <a:ext cx="4559572" cy="1594360"/>
          </a:xfrm>
          <a:prstGeom prst="rect">
            <a:avLst/>
          </a:prstGeom>
        </p:spPr>
      </p:pic>
    </p:spTree>
    <p:extLst>
      <p:ext uri="{BB962C8B-B14F-4D97-AF65-F5344CB8AC3E}">
        <p14:creationId xmlns:p14="http://schemas.microsoft.com/office/powerpoint/2010/main" val="328979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三、</a:t>
            </a:r>
            <a:r>
              <a:rPr lang="en-US" altLang="zh-CN" sz="2400" dirty="0">
                <a:latin typeface="宋体" panose="02010600030101010101" pitchFamily="2" charset="-122"/>
                <a:ea typeface="宋体" panose="02010600030101010101" pitchFamily="2" charset="-122"/>
              </a:rPr>
              <a:t>LSTM</a:t>
            </a:r>
            <a:r>
              <a:rPr lang="zh-CN" altLang="en-US" sz="2400" dirty="0">
                <a:latin typeface="宋体" panose="02010600030101010101" pitchFamily="2" charset="-122"/>
                <a:ea typeface="宋体" panose="02010600030101010101" pitchFamily="2" charset="-122"/>
              </a:rPr>
              <a:t>针对不同序列长度数据处理方式：</a:t>
            </a:r>
          </a:p>
        </p:txBody>
      </p:sp>
      <p:sp>
        <p:nvSpPr>
          <p:cNvPr id="2" name="文本框 1">
            <a:extLst>
              <a:ext uri="{FF2B5EF4-FFF2-40B4-BE49-F238E27FC236}">
                <a16:creationId xmlns:a16="http://schemas.microsoft.com/office/drawing/2014/main" id="{B125F68C-92E1-321F-215F-F794D4921A81}"/>
              </a:ext>
            </a:extLst>
          </p:cNvPr>
          <p:cNvSpPr txBox="1"/>
          <p:nvPr/>
        </p:nvSpPr>
        <p:spPr>
          <a:xfrm>
            <a:off x="822664" y="1326585"/>
            <a:ext cx="10546671" cy="1866858"/>
          </a:xfrm>
          <a:prstGeom prst="rect">
            <a:avLst/>
          </a:prstGeom>
          <a:noFill/>
        </p:spPr>
        <p:txBody>
          <a:bodyPr wrap="square" rtlCol="0">
            <a:spAutoFit/>
          </a:bodyPr>
          <a:lstStyle/>
          <a:p>
            <a:pPr>
              <a:lnSpc>
                <a:spcPct val="150000"/>
              </a:lnSpc>
            </a:pPr>
            <a:r>
              <a:rPr lang="zh-CN" altLang="en-US" sz="2000" b="1" i="0" dirty="0">
                <a:solidFill>
                  <a:srgbClr val="414141"/>
                </a:solidFill>
                <a:effectLst/>
                <a:latin typeface="宋体" panose="02010600030101010101" pitchFamily="2" charset="-122"/>
                <a:ea typeface="宋体" panose="02010600030101010101" pitchFamily="2" charset="-122"/>
              </a:rPr>
              <a:t>例：</a:t>
            </a:r>
            <a:endParaRPr lang="en-US" altLang="zh-CN" sz="2000" b="1" i="0" dirty="0">
              <a:solidFill>
                <a:srgbClr val="414141"/>
              </a:solidFill>
              <a:effectLst/>
              <a:latin typeface="宋体" panose="02010600030101010101" pitchFamily="2" charset="-122"/>
              <a:ea typeface="宋体" panose="02010600030101010101" pitchFamily="2" charset="-122"/>
            </a:endParaRPr>
          </a:p>
          <a:p>
            <a:pPr indent="457200">
              <a:lnSpc>
                <a:spcPct val="150000"/>
              </a:lnSpc>
            </a:pPr>
            <a:r>
              <a:rPr lang="en-US" altLang="zh-CN" sz="2000" b="1" dirty="0">
                <a:solidFill>
                  <a:srgbClr val="414141"/>
                </a:solidFill>
                <a:latin typeface="宋体" panose="02010600030101010101" pitchFamily="2" charset="-122"/>
                <a:ea typeface="宋体" panose="02010600030101010101" pitchFamily="2" charset="-122"/>
              </a:rPr>
              <a:t>2</a:t>
            </a:r>
            <a:r>
              <a:rPr lang="zh-CN" altLang="en-US" sz="2000" b="1" i="0" dirty="0">
                <a:solidFill>
                  <a:srgbClr val="414141"/>
                </a:solidFill>
                <a:effectLst/>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序列截断</a:t>
            </a:r>
            <a:endParaRPr lang="en-US" altLang="zh-CN" sz="2000" b="1" dirty="0">
              <a:latin typeface="宋体" panose="02010600030101010101" pitchFamily="2" charset="-122"/>
              <a:ea typeface="宋体" panose="02010600030101010101" pitchFamily="2" charset="-122"/>
            </a:endParaRPr>
          </a:p>
          <a:p>
            <a:pPr marL="12600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前序截断</a:t>
            </a:r>
            <a:endParaRPr lang="en-US" altLang="zh-CN" sz="2000" dirty="0">
              <a:latin typeface="宋体" panose="02010600030101010101" pitchFamily="2" charset="-122"/>
              <a:ea typeface="宋体" panose="02010600030101010101" pitchFamily="2" charset="-122"/>
            </a:endParaRPr>
          </a:p>
          <a:p>
            <a:pPr marL="917100">
              <a:lnSpc>
                <a:spcPct val="150000"/>
              </a:lnSpc>
            </a:pPr>
            <a:endParaRPr lang="en-US" altLang="zh-CN" sz="20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167F65B7-5165-0A56-F1BA-DD1D016CA3B7}"/>
              </a:ext>
            </a:extLst>
          </p:cNvPr>
          <p:cNvSpPr txBox="1"/>
          <p:nvPr/>
        </p:nvSpPr>
        <p:spPr>
          <a:xfrm>
            <a:off x="822664" y="3822082"/>
            <a:ext cx="10546671" cy="943528"/>
          </a:xfrm>
          <a:prstGeom prst="rect">
            <a:avLst/>
          </a:prstGeom>
          <a:noFill/>
        </p:spPr>
        <p:txBody>
          <a:bodyPr wrap="square" rtlCol="0">
            <a:spAutoFit/>
          </a:bodyPr>
          <a:lstStyle/>
          <a:p>
            <a:pPr marL="12600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后续截断</a:t>
            </a:r>
            <a:endParaRPr lang="en-US" altLang="zh-CN" sz="2000" dirty="0">
              <a:latin typeface="宋体" panose="02010600030101010101" pitchFamily="2" charset="-122"/>
              <a:ea typeface="宋体" panose="02010600030101010101" pitchFamily="2" charset="-122"/>
            </a:endParaRPr>
          </a:p>
          <a:p>
            <a:pPr marL="917100">
              <a:lnSpc>
                <a:spcPct val="150000"/>
              </a:lnSpc>
            </a:pPr>
            <a:endParaRPr lang="en-US" altLang="zh-CN" sz="2000" dirty="0">
              <a:latin typeface="宋体" panose="02010600030101010101" pitchFamily="2" charset="-122"/>
              <a:ea typeface="宋体" panose="02010600030101010101" pitchFamily="2" charset="-122"/>
            </a:endParaRPr>
          </a:p>
        </p:txBody>
      </p:sp>
      <p:pic>
        <p:nvPicPr>
          <p:cNvPr id="16" name="图片 15">
            <a:extLst>
              <a:ext uri="{FF2B5EF4-FFF2-40B4-BE49-F238E27FC236}">
                <a16:creationId xmlns:a16="http://schemas.microsoft.com/office/drawing/2014/main" id="{B6A8EEC5-2465-B374-E810-74A13A866B97}"/>
              </a:ext>
            </a:extLst>
          </p:cNvPr>
          <p:cNvPicPr>
            <a:picLocks noChangeAspect="1"/>
          </p:cNvPicPr>
          <p:nvPr/>
        </p:nvPicPr>
        <p:blipFill>
          <a:blip r:embed="rId4"/>
          <a:stretch>
            <a:fillRect/>
          </a:stretch>
        </p:blipFill>
        <p:spPr>
          <a:xfrm>
            <a:off x="3703374" y="2318015"/>
            <a:ext cx="5058885" cy="381323"/>
          </a:xfrm>
          <a:prstGeom prst="rect">
            <a:avLst/>
          </a:prstGeom>
        </p:spPr>
      </p:pic>
      <p:pic>
        <p:nvPicPr>
          <p:cNvPr id="18" name="图片 17">
            <a:extLst>
              <a:ext uri="{FF2B5EF4-FFF2-40B4-BE49-F238E27FC236}">
                <a16:creationId xmlns:a16="http://schemas.microsoft.com/office/drawing/2014/main" id="{3A33233F-0E99-B967-ED32-944E6DF37753}"/>
              </a:ext>
            </a:extLst>
          </p:cNvPr>
          <p:cNvPicPr>
            <a:picLocks noChangeAspect="1"/>
          </p:cNvPicPr>
          <p:nvPr/>
        </p:nvPicPr>
        <p:blipFill>
          <a:blip r:embed="rId5"/>
          <a:stretch>
            <a:fillRect/>
          </a:stretch>
        </p:blipFill>
        <p:spPr>
          <a:xfrm>
            <a:off x="3800334" y="2804168"/>
            <a:ext cx="4864964" cy="1047618"/>
          </a:xfrm>
          <a:prstGeom prst="rect">
            <a:avLst/>
          </a:prstGeom>
        </p:spPr>
      </p:pic>
      <p:pic>
        <p:nvPicPr>
          <p:cNvPr id="19" name="图片 18">
            <a:extLst>
              <a:ext uri="{FF2B5EF4-FFF2-40B4-BE49-F238E27FC236}">
                <a16:creationId xmlns:a16="http://schemas.microsoft.com/office/drawing/2014/main" id="{51C02967-AD5B-8CC0-2EDA-76790AEC32D8}"/>
              </a:ext>
            </a:extLst>
          </p:cNvPr>
          <p:cNvPicPr>
            <a:picLocks noChangeAspect="1"/>
          </p:cNvPicPr>
          <p:nvPr/>
        </p:nvPicPr>
        <p:blipFill>
          <a:blip r:embed="rId4"/>
          <a:stretch>
            <a:fillRect/>
          </a:stretch>
        </p:blipFill>
        <p:spPr>
          <a:xfrm>
            <a:off x="3800334" y="3946831"/>
            <a:ext cx="5058885" cy="381323"/>
          </a:xfrm>
          <a:prstGeom prst="rect">
            <a:avLst/>
          </a:prstGeom>
        </p:spPr>
      </p:pic>
      <p:pic>
        <p:nvPicPr>
          <p:cNvPr id="4" name="图片 3">
            <a:extLst>
              <a:ext uri="{FF2B5EF4-FFF2-40B4-BE49-F238E27FC236}">
                <a16:creationId xmlns:a16="http://schemas.microsoft.com/office/drawing/2014/main" id="{CE251466-D3BA-E2C3-3488-467F9190DD40}"/>
              </a:ext>
            </a:extLst>
          </p:cNvPr>
          <p:cNvPicPr>
            <a:picLocks noChangeAspect="1"/>
          </p:cNvPicPr>
          <p:nvPr/>
        </p:nvPicPr>
        <p:blipFill>
          <a:blip r:embed="rId6"/>
          <a:stretch>
            <a:fillRect/>
          </a:stretch>
        </p:blipFill>
        <p:spPr>
          <a:xfrm>
            <a:off x="3879726" y="4355310"/>
            <a:ext cx="3808335" cy="1751278"/>
          </a:xfrm>
          <a:prstGeom prst="rect">
            <a:avLst/>
          </a:prstGeom>
        </p:spPr>
      </p:pic>
    </p:spTree>
    <p:extLst>
      <p:ext uri="{BB962C8B-B14F-4D97-AF65-F5344CB8AC3E}">
        <p14:creationId xmlns:p14="http://schemas.microsoft.com/office/powerpoint/2010/main" val="123194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四、数据增强：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78F9C76-EB5A-2548-846E-2E33F23EF1F3}"/>
                  </a:ext>
                </a:extLst>
              </p:cNvPr>
              <p:cNvSpPr txBox="1"/>
              <p:nvPr/>
            </p:nvSpPr>
            <p:spPr>
              <a:xfrm>
                <a:off x="1020932" y="1784412"/>
                <a:ext cx="9978501" cy="3330079"/>
              </a:xfrm>
              <a:prstGeom prst="rect">
                <a:avLst/>
              </a:prstGeom>
              <a:noFill/>
            </p:spPr>
            <p:txBody>
              <a:bodyPr wrap="square" rtlCol="0">
                <a:spAutoFit/>
              </a:bodyPr>
              <a:lstStyle/>
              <a:p>
                <a:pPr indent="457200" algn="just"/>
                <a:r>
                  <a:rPr lang="zh-CN" altLang="en-US" sz="2000" b="0" i="0" dirty="0">
                    <a:effectLst/>
                    <a:latin typeface="宋体" panose="02010600030101010101" pitchFamily="2" charset="-122"/>
                    <a:ea typeface="宋体" panose="02010600030101010101" pitchFamily="2" charset="-122"/>
                  </a:rPr>
                  <a:t>数据增强也叫数据扩增，意思是在不实质性的增加数据的情况下，让有限的数据产生等价于更多数据的价值。</a:t>
                </a:r>
                <a:endParaRPr lang="en-US" altLang="zh-CN" sz="2000" b="0" i="0" dirty="0">
                  <a:effectLst/>
                  <a:latin typeface="宋体" panose="02010600030101010101" pitchFamily="2" charset="-122"/>
                  <a:ea typeface="宋体" panose="02010600030101010101" pitchFamily="2" charset="-122"/>
                </a:endParaRPr>
              </a:p>
              <a:p>
                <a:pPr indent="457200" algn="just"/>
                <a:endParaRPr lang="en-US" altLang="zh-CN" sz="2000" b="0" i="0" dirty="0">
                  <a:effectLst/>
                  <a:latin typeface="宋体" panose="02010600030101010101" pitchFamily="2" charset="-122"/>
                  <a:ea typeface="宋体" panose="02010600030101010101" pitchFamily="2" charset="-122"/>
                </a:endParaRPr>
              </a:p>
              <a:p>
                <a:pPr marL="1080000" indent="457200"/>
                <a:r>
                  <a:rPr lang="zh-CN" altLang="en-US" sz="2000" dirty="0">
                    <a:latin typeface="宋体" panose="02010600030101010101" pitchFamily="2" charset="-122"/>
                    <a:ea typeface="宋体" panose="02010600030101010101" pitchFamily="2" charset="-122"/>
                  </a:rPr>
                  <a:t>数据增强</a:t>
                </a:r>
                <a14:m>
                  <m:oMath xmlns:m="http://schemas.openxmlformats.org/officeDocument/2006/math">
                    <m:d>
                      <m:dPr>
                        <m:begChr m:val="{"/>
                        <m:endChr m:val=""/>
                        <m:ctrlPr>
                          <a:rPr lang="en-US" altLang="zh-CN" i="1">
                            <a:latin typeface="Cambria Math" panose="02040503050406030204" pitchFamily="18" charset="0"/>
                            <a:ea typeface="宋体" panose="02010600030101010101" pitchFamily="2" charset="-122"/>
                          </a:rPr>
                        </m:ctrlPr>
                      </m:dPr>
                      <m:e>
                        <m:eqArr>
                          <m:eqArrPr>
                            <m:ctrlPr>
                              <a:rPr lang="en-US" altLang="zh-CN" i="1">
                                <a:latin typeface="Cambria Math" panose="02040503050406030204" pitchFamily="18" charset="0"/>
                                <a:ea typeface="宋体" panose="02010600030101010101" pitchFamily="2" charset="-122"/>
                              </a:rPr>
                            </m:ctrlPr>
                          </m:eqArrPr>
                          <m:e>
                            <m:r>
                              <a:rPr lang="zh-CN" altLang="en-US">
                                <a:latin typeface="Cambria Math" panose="02040503050406030204" pitchFamily="18" charset="0"/>
                                <a:ea typeface="宋体" panose="02010600030101010101" pitchFamily="2" charset="-122"/>
                              </a:rPr>
                              <m:t>有监督学习</m:t>
                            </m:r>
                            <m:d>
                              <m:dPr>
                                <m:begChr m:val="{"/>
                                <m:endChr m:val=""/>
                                <m:ctrlPr>
                                  <a:rPr lang="en-US" altLang="zh-CN" i="1">
                                    <a:latin typeface="Cambria Math" panose="02040503050406030204" pitchFamily="18" charset="0"/>
                                    <a:ea typeface="宋体" panose="02010600030101010101" pitchFamily="2" charset="-122"/>
                                  </a:rPr>
                                </m:ctrlPr>
                              </m:dPr>
                              <m:e>
                                <m:eqArr>
                                  <m:eqArrPr>
                                    <m:ctrlPr>
                                      <a:rPr lang="en-US" altLang="zh-CN" i="1">
                                        <a:latin typeface="Cambria Math" panose="02040503050406030204" pitchFamily="18" charset="0"/>
                                        <a:ea typeface="宋体" panose="02010600030101010101" pitchFamily="2" charset="-122"/>
                                      </a:rPr>
                                    </m:ctrlPr>
                                  </m:eqArrPr>
                                  <m:e>
                                    <m:r>
                                      <a:rPr lang="zh-CN" altLang="en-US">
                                        <a:latin typeface="Cambria Math" panose="02040503050406030204" pitchFamily="18" charset="0"/>
                                        <a:ea typeface="宋体" panose="02010600030101010101" pitchFamily="2" charset="-122"/>
                                      </a:rPr>
                                      <m:t>单样本数据增强</m:t>
                                    </m:r>
                                    <m:d>
                                      <m:dPr>
                                        <m:begChr m:val="{"/>
                                        <m:endChr m:val=""/>
                                        <m:ctrlPr>
                                          <a:rPr lang="en-US" altLang="zh-CN" i="1">
                                            <a:latin typeface="Cambria Math" panose="02040503050406030204" pitchFamily="18" charset="0"/>
                                            <a:ea typeface="宋体" panose="02010600030101010101" pitchFamily="2" charset="-122"/>
                                          </a:rPr>
                                        </m:ctrlPr>
                                      </m:dPr>
                                      <m:e>
                                        <m:eqArr>
                                          <m:eqArrPr>
                                            <m:ctrlPr>
                                              <a:rPr lang="en-US" altLang="zh-CN" i="1">
                                                <a:latin typeface="Cambria Math" panose="02040503050406030204" pitchFamily="18" charset="0"/>
                                                <a:ea typeface="宋体" panose="02010600030101010101" pitchFamily="2" charset="-122"/>
                                              </a:rPr>
                                            </m:ctrlPr>
                                          </m:eqArrPr>
                                          <m:e>
                                            <m:r>
                                              <a:rPr lang="zh-CN" altLang="en-US">
                                                <a:latin typeface="Cambria Math" panose="02040503050406030204" pitchFamily="18" charset="0"/>
                                                <a:ea typeface="宋体" panose="02010600030101010101" pitchFamily="2" charset="-122"/>
                                              </a:rPr>
                                              <m:t>几何</m:t>
                                            </m:r>
                                            <m:r>
                                              <a:rPr lang="zh-CN" altLang="en-US" i="1">
                                                <a:latin typeface="Cambria Math" panose="02040503050406030204" pitchFamily="18" charset="0"/>
                                                <a:ea typeface="宋体" panose="02010600030101010101" pitchFamily="2" charset="-122"/>
                                              </a:rPr>
                                              <m:t>变换</m:t>
                                            </m:r>
                                            <m:r>
                                              <a:rPr lang="zh-CN" altLang="en-US">
                                                <a:latin typeface="Cambria Math" panose="02040503050406030204" pitchFamily="18" charset="0"/>
                                                <a:ea typeface="宋体" panose="02010600030101010101" pitchFamily="2" charset="-122"/>
                                              </a:rPr>
                                              <m:t>类</m:t>
                                            </m:r>
                                          </m:e>
                                          <m:e>
                                            <m:r>
                                              <a:rPr lang="zh-CN" altLang="en-US">
                                                <a:latin typeface="Cambria Math" panose="02040503050406030204" pitchFamily="18" charset="0"/>
                                                <a:ea typeface="宋体" panose="02010600030101010101" pitchFamily="2" charset="-122"/>
                                              </a:rPr>
                                              <m:t>颜色变换类</m:t>
                                            </m:r>
                                          </m:e>
                                        </m:eqArr>
                                      </m:e>
                                    </m:d>
                                  </m:e>
                                  <m:e>
                                    <m:r>
                                      <a:rPr lang="zh-CN" altLang="en-US">
                                        <a:latin typeface="Cambria Math" panose="02040503050406030204" pitchFamily="18" charset="0"/>
                                        <a:ea typeface="宋体" panose="02010600030101010101" pitchFamily="2" charset="-122"/>
                                      </a:rPr>
                                      <m:t>多样本数据增强</m:t>
                                    </m:r>
                                    <m:d>
                                      <m:dPr>
                                        <m:begChr m:val="{"/>
                                        <m:endChr m:val=""/>
                                        <m:ctrlPr>
                                          <a:rPr lang="en-US" altLang="zh-CN" i="1">
                                            <a:latin typeface="Cambria Math" panose="02040503050406030204" pitchFamily="18" charset="0"/>
                                            <a:ea typeface="宋体" panose="02010600030101010101" pitchFamily="2" charset="-122"/>
                                          </a:rPr>
                                        </m:ctrlPr>
                                      </m:dPr>
                                      <m:e>
                                        <m:eqArr>
                                          <m:eqArrPr>
                                            <m:ctrlPr>
                                              <a:rPr lang="en-US" altLang="zh-CN" i="1">
                                                <a:latin typeface="Cambria Math" panose="02040503050406030204" pitchFamily="18" charset="0"/>
                                                <a:ea typeface="宋体" panose="02010600030101010101" pitchFamily="2" charset="-122"/>
                                              </a:rPr>
                                            </m:ctrlPr>
                                          </m:eqArrPr>
                                          <m:e>
                                            <m:r>
                                              <m:rPr>
                                                <m:nor/>
                                              </m:rPr>
                                              <a:rPr lang="en-US" altLang="zh-CN">
                                                <a:latin typeface="Cambria Math" panose="02040503050406030204" pitchFamily="18" charset="0"/>
                                                <a:ea typeface="宋体" panose="02010600030101010101" pitchFamily="2" charset="-122"/>
                                              </a:rPr>
                                              <m:t>SMOTE</m:t>
                                            </m:r>
                                          </m:e>
                                          <m:e>
                                            <m:r>
                                              <m:rPr>
                                                <m:sty m:val="p"/>
                                              </m:rPr>
                                              <a:rPr lang="en-US" altLang="zh-CN">
                                                <a:latin typeface="Cambria Math" panose="02040503050406030204" pitchFamily="18" charset="0"/>
                                                <a:ea typeface="宋体" panose="02010600030101010101" pitchFamily="2" charset="-122"/>
                                              </a:rPr>
                                              <m:t>SamplePairing</m:t>
                                            </m:r>
                                          </m:e>
                                          <m:e>
                                            <m:r>
                                              <m:rPr>
                                                <m:sty m:val="p"/>
                                              </m:rPr>
                                              <a:rPr lang="en-US" altLang="zh-CN" i="1">
                                                <a:latin typeface="Cambria Math" panose="02040503050406030204" pitchFamily="18" charset="0"/>
                                                <a:ea typeface="宋体" panose="02010600030101010101" pitchFamily="2" charset="-122"/>
                                              </a:rPr>
                                              <m:t>mixup</m:t>
                                            </m:r>
                                          </m:e>
                                        </m:eqArr>
                                      </m:e>
                                    </m:d>
                                  </m:e>
                                </m:eqArr>
                              </m:e>
                            </m:d>
                          </m:e>
                          <m:e>
                            <m:r>
                              <a:rPr lang="zh-CN" altLang="en-US">
                                <a:latin typeface="Cambria Math" panose="02040503050406030204" pitchFamily="18" charset="0"/>
                                <a:ea typeface="宋体" panose="02010600030101010101" pitchFamily="2" charset="-122"/>
                              </a:rPr>
                              <m:t>无监督学习</m:t>
                            </m:r>
                            <m:d>
                              <m:dPr>
                                <m:begChr m:val="{"/>
                                <m:endChr m:val=""/>
                                <m:ctrlPr>
                                  <a:rPr lang="en-US" altLang="zh-CN" i="1">
                                    <a:latin typeface="Cambria Math" panose="02040503050406030204" pitchFamily="18" charset="0"/>
                                    <a:ea typeface="宋体" panose="02010600030101010101" pitchFamily="2" charset="-122"/>
                                  </a:rPr>
                                </m:ctrlPr>
                              </m:dPr>
                              <m:e>
                                <m:eqArr>
                                  <m:eqArrPr>
                                    <m:ctrlPr>
                                      <a:rPr lang="en-US" altLang="zh-CN" i="1">
                                        <a:latin typeface="Cambria Math" panose="02040503050406030204" pitchFamily="18" charset="0"/>
                                        <a:ea typeface="宋体" panose="02010600030101010101" pitchFamily="2" charset="-122"/>
                                      </a:rPr>
                                    </m:ctrlPr>
                                  </m:eqArrPr>
                                  <m:e>
                                    <m:r>
                                      <a:rPr lang="zh-CN" altLang="en-US">
                                        <a:latin typeface="Cambria Math" panose="02040503050406030204" pitchFamily="18" charset="0"/>
                                        <a:ea typeface="宋体" panose="02010600030101010101" pitchFamily="2" charset="-122"/>
                                      </a:rPr>
                                      <m:t>生成新的数据</m:t>
                                    </m:r>
                                  </m:e>
                                  <m:e>
                                    <m:r>
                                      <a:rPr lang="zh-CN" altLang="en-US">
                                        <a:latin typeface="Cambria Math" panose="02040503050406030204" pitchFamily="18" charset="0"/>
                                        <a:ea typeface="宋体" panose="02010600030101010101" pitchFamily="2" charset="-122"/>
                                      </a:rPr>
                                      <m:t>学习增强策略</m:t>
                                    </m:r>
                                  </m:e>
                                </m:eqArr>
                              </m:e>
                            </m:d>
                          </m:e>
                        </m:eqArr>
                      </m:e>
                    </m:d>
                  </m:oMath>
                </a14:m>
                <a:endParaRPr lang="zh-CN" altLang="en-US" sz="2000" dirty="0">
                  <a:latin typeface="Cambria Math" panose="02040503050406030204" pitchFamily="18" charset="0"/>
                  <a:ea typeface="宋体" panose="02010600030101010101" pitchFamily="2" charset="-122"/>
                </a:endParaRPr>
              </a:p>
            </p:txBody>
          </p:sp>
        </mc:Choice>
        <mc:Fallback xmlns="">
          <p:sp>
            <p:nvSpPr>
              <p:cNvPr id="3" name="文本框 2">
                <a:extLst>
                  <a:ext uri="{FF2B5EF4-FFF2-40B4-BE49-F238E27FC236}">
                    <a16:creationId xmlns:a16="http://schemas.microsoft.com/office/drawing/2014/main" id="{378F9C76-EB5A-2548-846E-2E33F23EF1F3}"/>
                  </a:ext>
                </a:extLst>
              </p:cNvPr>
              <p:cNvSpPr txBox="1">
                <a:spLocks noRot="1" noChangeAspect="1" noMove="1" noResize="1" noEditPoints="1" noAdjustHandles="1" noChangeArrowheads="1" noChangeShapeType="1" noTextEdit="1"/>
              </p:cNvSpPr>
              <p:nvPr/>
            </p:nvSpPr>
            <p:spPr>
              <a:xfrm>
                <a:off x="1020932" y="1784412"/>
                <a:ext cx="9978501" cy="3330079"/>
              </a:xfrm>
              <a:prstGeom prst="rect">
                <a:avLst/>
              </a:prstGeom>
              <a:blipFill>
                <a:blip r:embed="rId4"/>
                <a:stretch>
                  <a:fillRect l="-611" t="-1099" r="-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850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四、数据增强：</a:t>
            </a:r>
          </a:p>
        </p:txBody>
      </p:sp>
      <p:sp>
        <p:nvSpPr>
          <p:cNvPr id="3" name="文本框 2">
            <a:extLst>
              <a:ext uri="{FF2B5EF4-FFF2-40B4-BE49-F238E27FC236}">
                <a16:creationId xmlns:a16="http://schemas.microsoft.com/office/drawing/2014/main" id="{378F9C76-EB5A-2548-846E-2E33F23EF1F3}"/>
              </a:ext>
            </a:extLst>
          </p:cNvPr>
          <p:cNvSpPr txBox="1"/>
          <p:nvPr/>
        </p:nvSpPr>
        <p:spPr>
          <a:xfrm>
            <a:off x="994299" y="1481729"/>
            <a:ext cx="9978501" cy="3170099"/>
          </a:xfrm>
          <a:prstGeom prst="rect">
            <a:avLst/>
          </a:prstGeom>
          <a:noFill/>
        </p:spPr>
        <p:txBody>
          <a:bodyPr wrap="square" rtlCol="0">
            <a:spAutoFit/>
          </a:bodyPr>
          <a:lstStyle/>
          <a:p>
            <a:pPr indent="457200" algn="just">
              <a:lnSpc>
                <a:spcPct val="150000"/>
              </a:lnSpc>
            </a:pPr>
            <a:r>
              <a:rPr lang="zh-CN" altLang="en-US" sz="2000" b="0" i="0" dirty="0">
                <a:effectLst/>
                <a:latin typeface="宋体" panose="02010600030101010101" pitchFamily="2" charset="-122"/>
                <a:ea typeface="宋体" panose="02010600030101010101" pitchFamily="2" charset="-122"/>
              </a:rPr>
              <a:t>有监督学习</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b="0" i="0" dirty="0">
                <a:effectLst/>
                <a:latin typeface="宋体" panose="02010600030101010101" pitchFamily="2" charset="-122"/>
                <a:ea typeface="宋体" panose="02010600030101010101" pitchFamily="2" charset="-122"/>
              </a:rPr>
              <a:t>单样本数据增强：</a:t>
            </a:r>
            <a:r>
              <a:rPr lang="zh-CN" altLang="en-US" sz="2000" dirty="0">
                <a:latin typeface="宋体" panose="02010600030101010101" pitchFamily="2" charset="-122"/>
                <a:ea typeface="宋体" panose="02010600030101010101" pitchFamily="2" charset="-122"/>
              </a:rPr>
              <a:t>所谓单样本数据增强，即增强一个样本的时候，全部围绕着该样本本身进行操作。</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en-US" altLang="zh-CN" sz="2000" dirty="0">
                <a:latin typeface="Cambria Math" panose="02040503050406030204" pitchFamily="18" charset="0"/>
                <a:ea typeface="宋体" panose="02010600030101010101" pitchFamily="2" charset="-122"/>
              </a:rPr>
              <a:t>1</a:t>
            </a:r>
            <a:r>
              <a:rPr lang="zh-CN" altLang="en-US" sz="2000" dirty="0">
                <a:latin typeface="Cambria Math" panose="02040503050406030204" pitchFamily="18" charset="0"/>
                <a:ea typeface="宋体" panose="02010600030101010101" pitchFamily="2" charset="-122"/>
              </a:rPr>
              <a:t>、几何变换类：</a:t>
            </a:r>
            <a:endParaRPr lang="en-US" altLang="zh-CN" sz="2000" dirty="0">
              <a:latin typeface="Cambria Math" panose="02040503050406030204" pitchFamily="18" charset="0"/>
              <a:ea typeface="宋体" panose="02010600030101010101" pitchFamily="2" charset="-122"/>
            </a:endParaRPr>
          </a:p>
          <a:p>
            <a:pPr indent="457200" algn="just">
              <a:lnSpc>
                <a:spcPct val="150000"/>
              </a:lnSpc>
            </a:pPr>
            <a:r>
              <a:rPr lang="zh-CN" altLang="en-US" sz="2000" dirty="0">
                <a:latin typeface="Cambria Math" panose="02040503050406030204" pitchFamily="18" charset="0"/>
                <a:ea typeface="宋体" panose="02010600030101010101" pitchFamily="2" charset="-122"/>
              </a:rPr>
              <a:t>几何变换类即对图像进行几何变换，包括</a:t>
            </a:r>
            <a:r>
              <a:rPr lang="zh-CN" altLang="en-US" sz="2000" dirty="0">
                <a:solidFill>
                  <a:srgbClr val="FF0000"/>
                </a:solidFill>
                <a:latin typeface="Cambria Math" panose="02040503050406030204" pitchFamily="18" charset="0"/>
                <a:ea typeface="宋体" panose="02010600030101010101" pitchFamily="2" charset="-122"/>
              </a:rPr>
              <a:t>翻转，旋转，裁剪，变形，缩放</a:t>
            </a:r>
            <a:r>
              <a:rPr lang="zh-CN" altLang="en-US" sz="2000" dirty="0">
                <a:latin typeface="Cambria Math" panose="02040503050406030204" pitchFamily="18" charset="0"/>
                <a:ea typeface="宋体" panose="02010600030101010101" pitchFamily="2" charset="-122"/>
              </a:rPr>
              <a:t>等各类操作。</a:t>
            </a:r>
            <a:endParaRPr lang="en-US" altLang="zh-CN" sz="2000" dirty="0">
              <a:latin typeface="Cambria Math" panose="02040503050406030204" pitchFamily="18" charset="0"/>
              <a:ea typeface="宋体" panose="02010600030101010101" pitchFamily="2" charset="-122"/>
            </a:endParaRPr>
          </a:p>
          <a:p>
            <a:pPr indent="457200" algn="just"/>
            <a:endParaRPr lang="en-US" altLang="zh-CN" sz="2000" b="0" i="0" dirty="0">
              <a:effectLst/>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B4CEB75C-C034-A8A7-63C8-E26E2B54C144}"/>
              </a:ext>
            </a:extLst>
          </p:cNvPr>
          <p:cNvPicPr>
            <a:picLocks noChangeAspect="1"/>
          </p:cNvPicPr>
          <p:nvPr/>
        </p:nvPicPr>
        <p:blipFill>
          <a:blip r:embed="rId4"/>
          <a:stretch>
            <a:fillRect/>
          </a:stretch>
        </p:blipFill>
        <p:spPr>
          <a:xfrm>
            <a:off x="2088410" y="3922552"/>
            <a:ext cx="2226560" cy="2214343"/>
          </a:xfrm>
          <a:prstGeom prst="rect">
            <a:avLst/>
          </a:prstGeom>
        </p:spPr>
      </p:pic>
      <p:sp>
        <p:nvSpPr>
          <p:cNvPr id="6" name="文本框 5">
            <a:extLst>
              <a:ext uri="{FF2B5EF4-FFF2-40B4-BE49-F238E27FC236}">
                <a16:creationId xmlns:a16="http://schemas.microsoft.com/office/drawing/2014/main" id="{63FA8D39-7C36-606A-1873-70B90DEDECC2}"/>
              </a:ext>
            </a:extLst>
          </p:cNvPr>
          <p:cNvSpPr txBox="1"/>
          <p:nvPr/>
        </p:nvSpPr>
        <p:spPr>
          <a:xfrm>
            <a:off x="2610035" y="6136895"/>
            <a:ext cx="337351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随机翻转</a:t>
            </a:r>
          </a:p>
        </p:txBody>
      </p:sp>
      <p:pic>
        <p:nvPicPr>
          <p:cNvPr id="8" name="图片 7">
            <a:extLst>
              <a:ext uri="{FF2B5EF4-FFF2-40B4-BE49-F238E27FC236}">
                <a16:creationId xmlns:a16="http://schemas.microsoft.com/office/drawing/2014/main" id="{1C5F0982-7C56-86CD-D559-3E5129064167}"/>
              </a:ext>
            </a:extLst>
          </p:cNvPr>
          <p:cNvPicPr>
            <a:picLocks noChangeAspect="1"/>
          </p:cNvPicPr>
          <p:nvPr/>
        </p:nvPicPr>
        <p:blipFill>
          <a:blip r:embed="rId5"/>
          <a:stretch>
            <a:fillRect/>
          </a:stretch>
        </p:blipFill>
        <p:spPr>
          <a:xfrm>
            <a:off x="5273335" y="3922552"/>
            <a:ext cx="2287343" cy="2214342"/>
          </a:xfrm>
          <a:prstGeom prst="rect">
            <a:avLst/>
          </a:prstGeom>
        </p:spPr>
      </p:pic>
      <p:sp>
        <p:nvSpPr>
          <p:cNvPr id="9" name="文本框 8">
            <a:extLst>
              <a:ext uri="{FF2B5EF4-FFF2-40B4-BE49-F238E27FC236}">
                <a16:creationId xmlns:a16="http://schemas.microsoft.com/office/drawing/2014/main" id="{CD6E85DA-2BE0-D8B4-B517-D26FB652C817}"/>
              </a:ext>
            </a:extLst>
          </p:cNvPr>
          <p:cNvSpPr txBox="1"/>
          <p:nvPr/>
        </p:nvSpPr>
        <p:spPr>
          <a:xfrm>
            <a:off x="5873921" y="6136894"/>
            <a:ext cx="337351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随机剪切</a:t>
            </a:r>
          </a:p>
        </p:txBody>
      </p:sp>
      <p:pic>
        <p:nvPicPr>
          <p:cNvPr id="12" name="图片 11">
            <a:extLst>
              <a:ext uri="{FF2B5EF4-FFF2-40B4-BE49-F238E27FC236}">
                <a16:creationId xmlns:a16="http://schemas.microsoft.com/office/drawing/2014/main" id="{230449C8-B7AA-D9F7-2D9F-213B00374374}"/>
              </a:ext>
            </a:extLst>
          </p:cNvPr>
          <p:cNvPicPr>
            <a:picLocks noChangeAspect="1"/>
          </p:cNvPicPr>
          <p:nvPr/>
        </p:nvPicPr>
        <p:blipFill>
          <a:blip r:embed="rId6"/>
          <a:stretch>
            <a:fillRect/>
          </a:stretch>
        </p:blipFill>
        <p:spPr>
          <a:xfrm>
            <a:off x="8141626" y="3922552"/>
            <a:ext cx="2787587" cy="2228151"/>
          </a:xfrm>
          <a:prstGeom prst="rect">
            <a:avLst/>
          </a:prstGeom>
        </p:spPr>
      </p:pic>
      <p:sp>
        <p:nvSpPr>
          <p:cNvPr id="13" name="文本框 12">
            <a:extLst>
              <a:ext uri="{FF2B5EF4-FFF2-40B4-BE49-F238E27FC236}">
                <a16:creationId xmlns:a16="http://schemas.microsoft.com/office/drawing/2014/main" id="{A8DDE9E9-FC65-DADE-7AE6-8DEBA0E4B6BD}"/>
              </a:ext>
            </a:extLst>
          </p:cNvPr>
          <p:cNvSpPr txBox="1"/>
          <p:nvPr/>
        </p:nvSpPr>
        <p:spPr>
          <a:xfrm>
            <a:off x="9137807" y="6150703"/>
            <a:ext cx="337351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变形缩放</a:t>
            </a:r>
          </a:p>
        </p:txBody>
      </p:sp>
    </p:spTree>
    <p:extLst>
      <p:ext uri="{BB962C8B-B14F-4D97-AF65-F5344CB8AC3E}">
        <p14:creationId xmlns:p14="http://schemas.microsoft.com/office/powerpoint/2010/main" val="244139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四、数据增强：</a:t>
            </a:r>
          </a:p>
        </p:txBody>
      </p:sp>
      <p:sp>
        <p:nvSpPr>
          <p:cNvPr id="3" name="文本框 2">
            <a:extLst>
              <a:ext uri="{FF2B5EF4-FFF2-40B4-BE49-F238E27FC236}">
                <a16:creationId xmlns:a16="http://schemas.microsoft.com/office/drawing/2014/main" id="{378F9C76-EB5A-2548-846E-2E33F23EF1F3}"/>
              </a:ext>
            </a:extLst>
          </p:cNvPr>
          <p:cNvSpPr txBox="1"/>
          <p:nvPr/>
        </p:nvSpPr>
        <p:spPr>
          <a:xfrm>
            <a:off x="1012054" y="1481729"/>
            <a:ext cx="5619565" cy="5786199"/>
          </a:xfrm>
          <a:prstGeom prst="rect">
            <a:avLst/>
          </a:prstGeom>
          <a:noFill/>
        </p:spPr>
        <p:txBody>
          <a:bodyPr wrap="square" rtlCol="0">
            <a:spAutoFit/>
          </a:bodyPr>
          <a:lstStyle/>
          <a:p>
            <a:pPr indent="457200" algn="just">
              <a:lnSpc>
                <a:spcPct val="150000"/>
              </a:lnSpc>
            </a:pPr>
            <a:r>
              <a:rPr lang="zh-CN" altLang="en-US" sz="2000" b="0" i="0" dirty="0">
                <a:effectLst/>
                <a:latin typeface="宋体" panose="02010600030101010101" pitchFamily="2" charset="-122"/>
                <a:ea typeface="宋体" panose="02010600030101010101" pitchFamily="2" charset="-122"/>
              </a:rPr>
              <a:t>有监督学习</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en-US" altLang="zh-CN" sz="2000" dirty="0">
                <a:latin typeface="Cambria Math" panose="02040503050406030204" pitchFamily="18" charset="0"/>
                <a:ea typeface="宋体" panose="02010600030101010101" pitchFamily="2" charset="-122"/>
              </a:rPr>
              <a:t>2</a:t>
            </a:r>
            <a:r>
              <a:rPr lang="zh-CN" altLang="en-US" sz="2000" dirty="0">
                <a:latin typeface="Cambria Math" panose="02040503050406030204" pitchFamily="18" charset="0"/>
                <a:ea typeface="宋体" panose="02010600030101010101" pitchFamily="2" charset="-122"/>
              </a:rPr>
              <a:t>、颜色变换类：</a:t>
            </a:r>
            <a:endParaRPr lang="en-US" altLang="zh-CN" sz="2000" dirty="0">
              <a:latin typeface="Cambria Math" panose="02040503050406030204" pitchFamily="18" charset="0"/>
              <a:ea typeface="宋体" panose="02010600030101010101" pitchFamily="2" charset="-122"/>
            </a:endParaRPr>
          </a:p>
          <a:p>
            <a:pPr indent="457200" algn="just">
              <a:lnSpc>
                <a:spcPct val="150000"/>
              </a:lnSpc>
            </a:pPr>
            <a:r>
              <a:rPr lang="zh-CN" altLang="en-US" sz="2000" b="0" i="0" dirty="0">
                <a:effectLst/>
                <a:latin typeface="宋体" panose="02010600030101010101" pitchFamily="2" charset="-122"/>
                <a:ea typeface="宋体" panose="02010600030101010101" pitchFamily="2" charset="-122"/>
              </a:rPr>
              <a:t>常见的包括</a:t>
            </a:r>
            <a:r>
              <a:rPr lang="zh-CN" altLang="en-US" sz="2000" b="1" i="0" dirty="0">
                <a:solidFill>
                  <a:srgbClr val="FF0000"/>
                </a:solidFill>
                <a:effectLst/>
                <a:latin typeface="宋体" panose="02010600030101010101" pitchFamily="2" charset="-122"/>
                <a:ea typeface="宋体" panose="02010600030101010101" pitchFamily="2" charset="-122"/>
              </a:rPr>
              <a:t>噪声、模糊、颜色变换、擦除、填充</a:t>
            </a:r>
            <a:r>
              <a:rPr lang="zh-CN" altLang="en-US" sz="2000" b="0" i="0" dirty="0">
                <a:effectLst/>
                <a:latin typeface="宋体" panose="02010600030101010101" pitchFamily="2" charset="-122"/>
                <a:ea typeface="宋体" panose="02010600030101010101" pitchFamily="2" charset="-122"/>
              </a:rPr>
              <a:t>等等</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b="0" i="0" dirty="0">
                <a:effectLst/>
                <a:latin typeface="宋体" panose="02010600030101010101" pitchFamily="2" charset="-122"/>
                <a:ea typeface="宋体" panose="02010600030101010101" pitchFamily="2" charset="-122"/>
              </a:rPr>
              <a:t>基于噪声的数据增强就是在原来的图片的基础上，随机叠加一些噪声，</a:t>
            </a:r>
            <a:r>
              <a:rPr lang="zh-CN" altLang="en-US" sz="2000" b="0" i="0" dirty="0">
                <a:solidFill>
                  <a:srgbClr val="FF0000"/>
                </a:solidFill>
                <a:effectLst/>
                <a:latin typeface="宋体" panose="02010600030101010101" pitchFamily="2" charset="-122"/>
                <a:ea typeface="宋体" panose="02010600030101010101" pitchFamily="2" charset="-122"/>
              </a:rPr>
              <a:t>最常见的做法就是高斯噪声</a:t>
            </a:r>
            <a:r>
              <a:rPr lang="zh-CN" altLang="en-US" sz="2000" b="0" i="0" dirty="0">
                <a:effectLst/>
                <a:latin typeface="宋体" panose="02010600030101010101" pitchFamily="2" charset="-122"/>
                <a:ea typeface="宋体" panose="02010600030101010101" pitchFamily="2" charset="-122"/>
              </a:rPr>
              <a:t>。更复杂一点的就是在面积大小可选定、位置随机的矩形区域上丢弃像素产生黑色矩形块，从而产生一些彩色噪声，以</a:t>
            </a:r>
            <a:r>
              <a:rPr lang="en-US" altLang="zh-CN" sz="2000" b="0" i="0" dirty="0">
                <a:solidFill>
                  <a:srgbClr val="FF0000"/>
                </a:solidFill>
                <a:effectLst/>
                <a:latin typeface="宋体" panose="02010600030101010101" pitchFamily="2" charset="-122"/>
                <a:ea typeface="宋体" panose="02010600030101010101" pitchFamily="2" charset="-122"/>
              </a:rPr>
              <a:t>Coarse Dropout</a:t>
            </a:r>
            <a:r>
              <a:rPr lang="zh-CN" altLang="en-US" sz="2000" b="0" i="0" dirty="0">
                <a:solidFill>
                  <a:srgbClr val="FF0000"/>
                </a:solidFill>
                <a:effectLst/>
                <a:latin typeface="宋体" panose="02010600030101010101" pitchFamily="2" charset="-122"/>
                <a:ea typeface="宋体" panose="02010600030101010101" pitchFamily="2" charset="-122"/>
              </a:rPr>
              <a:t>方法</a:t>
            </a:r>
            <a:r>
              <a:rPr lang="zh-CN" altLang="en-US" sz="2000" b="0" i="0" dirty="0">
                <a:effectLst/>
                <a:latin typeface="宋体" panose="02010600030101010101" pitchFamily="2" charset="-122"/>
                <a:ea typeface="宋体" panose="02010600030101010101" pitchFamily="2" charset="-122"/>
              </a:rPr>
              <a:t>为代表，甚至还可以对图片上随机选取一块区域并擦除图像信息。</a:t>
            </a:r>
          </a:p>
          <a:p>
            <a:br>
              <a:rPr lang="zh-CN" altLang="en-US" sz="2000" dirty="0"/>
            </a:br>
            <a:endParaRPr lang="en-US" altLang="zh-CN" sz="2000" b="0" i="0" dirty="0">
              <a:effectLst/>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63FA8D39-7C36-606A-1873-70B90DEDECC2}"/>
              </a:ext>
            </a:extLst>
          </p:cNvPr>
          <p:cNvSpPr txBox="1"/>
          <p:nvPr/>
        </p:nvSpPr>
        <p:spPr>
          <a:xfrm>
            <a:off x="8655728" y="6143974"/>
            <a:ext cx="337351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添加</a:t>
            </a:r>
            <a:r>
              <a:rPr lang="en-US" altLang="zh-CN" dirty="0">
                <a:latin typeface="宋体" panose="02010600030101010101" pitchFamily="2" charset="-122"/>
                <a:ea typeface="宋体" panose="02010600030101010101" pitchFamily="2" charset="-122"/>
              </a:rPr>
              <a:t>Coarse Dropout</a:t>
            </a:r>
            <a:endParaRPr lang="zh-CN" altLang="en-US"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2F60C91B-E097-C217-481D-F1B5D0D43A31}"/>
              </a:ext>
            </a:extLst>
          </p:cNvPr>
          <p:cNvPicPr>
            <a:picLocks noChangeAspect="1"/>
          </p:cNvPicPr>
          <p:nvPr/>
        </p:nvPicPr>
        <p:blipFill>
          <a:blip r:embed="rId4"/>
          <a:stretch>
            <a:fillRect/>
          </a:stretch>
        </p:blipFill>
        <p:spPr>
          <a:xfrm>
            <a:off x="6631618" y="925371"/>
            <a:ext cx="5560381" cy="5202646"/>
          </a:xfrm>
          <a:prstGeom prst="rect">
            <a:avLst/>
          </a:prstGeom>
        </p:spPr>
      </p:pic>
    </p:spTree>
    <p:extLst>
      <p:ext uri="{BB962C8B-B14F-4D97-AF65-F5344CB8AC3E}">
        <p14:creationId xmlns:p14="http://schemas.microsoft.com/office/powerpoint/2010/main" val="231895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四、数据增强：</a:t>
            </a:r>
          </a:p>
        </p:txBody>
      </p:sp>
      <p:sp>
        <p:nvSpPr>
          <p:cNvPr id="3" name="文本框 2">
            <a:extLst>
              <a:ext uri="{FF2B5EF4-FFF2-40B4-BE49-F238E27FC236}">
                <a16:creationId xmlns:a16="http://schemas.microsoft.com/office/drawing/2014/main" id="{378F9C76-EB5A-2548-846E-2E33F23EF1F3}"/>
              </a:ext>
            </a:extLst>
          </p:cNvPr>
          <p:cNvSpPr txBox="1"/>
          <p:nvPr/>
        </p:nvSpPr>
        <p:spPr>
          <a:xfrm>
            <a:off x="1012054" y="1481729"/>
            <a:ext cx="10209321" cy="1881284"/>
          </a:xfrm>
          <a:prstGeom prst="rect">
            <a:avLst/>
          </a:prstGeom>
          <a:noFill/>
        </p:spPr>
        <p:txBody>
          <a:bodyPr wrap="square" rtlCol="0">
            <a:spAutoFit/>
          </a:bodyPr>
          <a:lstStyle/>
          <a:p>
            <a:pPr indent="457200" algn="just">
              <a:lnSpc>
                <a:spcPct val="150000"/>
              </a:lnSpc>
            </a:pPr>
            <a:r>
              <a:rPr lang="zh-CN" altLang="en-US" sz="2000" b="0" i="0" dirty="0">
                <a:effectLst/>
                <a:latin typeface="宋体" panose="02010600030101010101" pitchFamily="2" charset="-122"/>
                <a:ea typeface="宋体" panose="02010600030101010101" pitchFamily="2" charset="-122"/>
              </a:rPr>
              <a:t>有监督学习</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en-US" altLang="zh-CN" sz="2000" dirty="0">
                <a:latin typeface="Cambria Math" panose="02040503050406030204" pitchFamily="18" charset="0"/>
                <a:ea typeface="宋体" panose="02010600030101010101" pitchFamily="2" charset="-122"/>
              </a:rPr>
              <a:t>2</a:t>
            </a:r>
            <a:r>
              <a:rPr lang="zh-CN" altLang="en-US" sz="2000" dirty="0">
                <a:latin typeface="Cambria Math" panose="02040503050406030204" pitchFamily="18" charset="0"/>
                <a:ea typeface="宋体" panose="02010600030101010101" pitchFamily="2" charset="-122"/>
              </a:rPr>
              <a:t>、颜色变换类：</a:t>
            </a:r>
            <a:endParaRPr lang="en-US" altLang="zh-CN" sz="2000" dirty="0">
              <a:latin typeface="Cambria Math" panose="02040503050406030204" pitchFamily="18" charset="0"/>
              <a:ea typeface="宋体" panose="02010600030101010101" pitchFamily="2" charset="-122"/>
            </a:endParaRPr>
          </a:p>
          <a:p>
            <a:pPr indent="457200" algn="just">
              <a:lnSpc>
                <a:spcPct val="150000"/>
              </a:lnSpc>
            </a:pPr>
            <a:r>
              <a:rPr lang="zh-CN" altLang="en-US" sz="2000" b="0" i="0" dirty="0">
                <a:solidFill>
                  <a:srgbClr val="FF0000"/>
                </a:solidFill>
                <a:effectLst/>
                <a:latin typeface="宋体" panose="02010600030101010101" pitchFamily="2" charset="-122"/>
                <a:ea typeface="宋体" panose="02010600030101010101" pitchFamily="2" charset="-122"/>
              </a:rPr>
              <a:t>颜色扰动</a:t>
            </a:r>
            <a:r>
              <a:rPr lang="zh-CN" altLang="en-US" sz="2000" b="0" i="0" dirty="0">
                <a:effectLst/>
                <a:latin typeface="宋体" panose="02010600030101010101" pitchFamily="2" charset="-122"/>
                <a:ea typeface="宋体" panose="02010600030101010101" pitchFamily="2" charset="-122"/>
              </a:rPr>
              <a:t>，就是在某一个颜色空间通过增加或减少某些颜色分量，或者更改颜色通道的顺序</a:t>
            </a:r>
            <a:r>
              <a:rPr lang="zh-CN" altLang="en-US" sz="2000" b="0" i="0" dirty="0">
                <a:effectLst/>
                <a:latin typeface="-apple-system"/>
              </a:rPr>
              <a:t>。</a:t>
            </a:r>
            <a:endParaRPr lang="en-US" altLang="zh-CN" sz="2000" b="0" i="0" dirty="0">
              <a:effectLst/>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CF1F48A3-7FEE-AD30-D76F-35683BD99A87}"/>
              </a:ext>
            </a:extLst>
          </p:cNvPr>
          <p:cNvPicPr>
            <a:picLocks noChangeAspect="1"/>
          </p:cNvPicPr>
          <p:nvPr/>
        </p:nvPicPr>
        <p:blipFill>
          <a:blip r:embed="rId4"/>
          <a:stretch>
            <a:fillRect/>
          </a:stretch>
        </p:blipFill>
        <p:spPr>
          <a:xfrm>
            <a:off x="1012054" y="3429000"/>
            <a:ext cx="4823781" cy="2465094"/>
          </a:xfrm>
          <a:prstGeom prst="rect">
            <a:avLst/>
          </a:prstGeom>
        </p:spPr>
      </p:pic>
      <p:pic>
        <p:nvPicPr>
          <p:cNvPr id="9" name="图片 8">
            <a:extLst>
              <a:ext uri="{FF2B5EF4-FFF2-40B4-BE49-F238E27FC236}">
                <a16:creationId xmlns:a16="http://schemas.microsoft.com/office/drawing/2014/main" id="{3EF2F7AC-2F31-19B4-6B4C-483562EE0708}"/>
              </a:ext>
            </a:extLst>
          </p:cNvPr>
          <p:cNvPicPr>
            <a:picLocks noChangeAspect="1"/>
          </p:cNvPicPr>
          <p:nvPr/>
        </p:nvPicPr>
        <p:blipFill>
          <a:blip r:embed="rId5"/>
          <a:stretch>
            <a:fillRect/>
          </a:stretch>
        </p:blipFill>
        <p:spPr>
          <a:xfrm>
            <a:off x="5874347" y="3429000"/>
            <a:ext cx="5071819" cy="2465095"/>
          </a:xfrm>
          <a:prstGeom prst="rect">
            <a:avLst/>
          </a:prstGeom>
        </p:spPr>
      </p:pic>
      <p:sp>
        <p:nvSpPr>
          <p:cNvPr id="10" name="文本框 9">
            <a:extLst>
              <a:ext uri="{FF2B5EF4-FFF2-40B4-BE49-F238E27FC236}">
                <a16:creationId xmlns:a16="http://schemas.microsoft.com/office/drawing/2014/main" id="{1EFDC0E8-6956-FD1C-55BF-C5B2665D5279}"/>
              </a:ext>
            </a:extLst>
          </p:cNvPr>
          <p:cNvSpPr txBox="1"/>
          <p:nvPr/>
        </p:nvSpPr>
        <p:spPr>
          <a:xfrm>
            <a:off x="5237825" y="5959307"/>
            <a:ext cx="415475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颜色扰动</a:t>
            </a:r>
          </a:p>
        </p:txBody>
      </p:sp>
    </p:spTree>
    <p:extLst>
      <p:ext uri="{BB962C8B-B14F-4D97-AF65-F5344CB8AC3E}">
        <p14:creationId xmlns:p14="http://schemas.microsoft.com/office/powerpoint/2010/main" val="158390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四、数据增强：</a:t>
            </a:r>
          </a:p>
        </p:txBody>
      </p:sp>
      <p:sp>
        <p:nvSpPr>
          <p:cNvPr id="3" name="文本框 2">
            <a:extLst>
              <a:ext uri="{FF2B5EF4-FFF2-40B4-BE49-F238E27FC236}">
                <a16:creationId xmlns:a16="http://schemas.microsoft.com/office/drawing/2014/main" id="{378F9C76-EB5A-2548-846E-2E33F23EF1F3}"/>
              </a:ext>
            </a:extLst>
          </p:cNvPr>
          <p:cNvSpPr txBox="1"/>
          <p:nvPr/>
        </p:nvSpPr>
        <p:spPr>
          <a:xfrm>
            <a:off x="994299" y="1481729"/>
            <a:ext cx="9978501" cy="4247317"/>
          </a:xfrm>
          <a:prstGeom prst="rect">
            <a:avLst/>
          </a:prstGeom>
          <a:noFill/>
        </p:spPr>
        <p:txBody>
          <a:bodyPr wrap="square" rtlCol="0">
            <a:spAutoFit/>
          </a:bodyPr>
          <a:lstStyle/>
          <a:p>
            <a:pPr indent="457200" algn="just">
              <a:lnSpc>
                <a:spcPct val="150000"/>
              </a:lnSpc>
            </a:pPr>
            <a:r>
              <a:rPr lang="zh-CN" altLang="en-US" sz="2000" b="0" i="0" dirty="0">
                <a:effectLst/>
                <a:latin typeface="宋体" panose="02010600030101010101" pitchFamily="2" charset="-122"/>
                <a:ea typeface="宋体" panose="02010600030101010101" pitchFamily="2" charset="-122"/>
              </a:rPr>
              <a:t>有监督学习</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多</a:t>
            </a:r>
            <a:r>
              <a:rPr lang="zh-CN" altLang="en-US" sz="2000" b="0" i="0" dirty="0">
                <a:effectLst/>
                <a:latin typeface="宋体" panose="02010600030101010101" pitchFamily="2" charset="-122"/>
                <a:ea typeface="宋体" panose="02010600030101010101" pitchFamily="2" charset="-122"/>
              </a:rPr>
              <a:t>样本数据增强：利用多个样本来产生新的样本。</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en-US" altLang="zh-CN" sz="2000" dirty="0">
                <a:latin typeface="Cambria Math" panose="02040503050406030204" pitchFamily="18" charset="0"/>
                <a:ea typeface="宋体" panose="02010600030101010101" pitchFamily="2" charset="-122"/>
              </a:rPr>
              <a:t>1</a:t>
            </a:r>
            <a:r>
              <a:rPr lang="zh-CN" altLang="en-US" sz="2000" dirty="0">
                <a:latin typeface="Cambria Math" panose="02040503050406030204" pitchFamily="18" charset="0"/>
                <a:ea typeface="宋体" panose="02010600030101010101" pitchFamily="2" charset="-122"/>
              </a:rPr>
              <a:t>、</a:t>
            </a:r>
            <a:r>
              <a:rPr lang="en-US" altLang="zh-CN" sz="2000" b="1" i="0" dirty="0">
                <a:effectLst/>
                <a:latin typeface="宋体" panose="02010600030101010101" pitchFamily="2" charset="-122"/>
                <a:ea typeface="宋体" panose="02010600030101010101" pitchFamily="2" charset="-122"/>
              </a:rPr>
              <a:t> SMOTE</a:t>
            </a:r>
            <a:r>
              <a:rPr lang="zh-CN" altLang="en-US" sz="2000" dirty="0">
                <a:latin typeface="Cambria Math" panose="02040503050406030204" pitchFamily="18" charset="0"/>
                <a:ea typeface="宋体" panose="02010600030101010101" pitchFamily="2" charset="-122"/>
              </a:rPr>
              <a:t>：</a:t>
            </a:r>
            <a:endParaRPr lang="en-US" altLang="zh-CN" sz="2000" dirty="0">
              <a:latin typeface="Cambria Math" panose="02040503050406030204" pitchFamily="18" charset="0"/>
              <a:ea typeface="宋体" panose="02010600030101010101" pitchFamily="2" charset="-122"/>
            </a:endParaRPr>
          </a:p>
          <a:p>
            <a:pPr indent="457200" algn="just"/>
            <a:r>
              <a:rPr lang="en-US" altLang="zh-CN" sz="2000" b="0" i="0" dirty="0">
                <a:effectLst/>
                <a:latin typeface="宋体" panose="02010600030101010101" pitchFamily="2" charset="-122"/>
                <a:ea typeface="宋体" panose="02010600030101010101" pitchFamily="2" charset="-122"/>
              </a:rPr>
              <a:t>SMOTE</a:t>
            </a:r>
            <a:r>
              <a:rPr lang="zh-CN" altLang="en-US" sz="2000" b="0" i="0" dirty="0">
                <a:effectLst/>
                <a:latin typeface="宋体" panose="02010600030101010101" pitchFamily="2" charset="-122"/>
                <a:ea typeface="宋体" panose="02010600030101010101" pitchFamily="2" charset="-122"/>
              </a:rPr>
              <a:t>即</a:t>
            </a:r>
            <a:r>
              <a:rPr lang="en-US" altLang="zh-CN" sz="2000" b="0" i="0" dirty="0">
                <a:effectLst/>
                <a:latin typeface="宋体" panose="02010600030101010101" pitchFamily="2" charset="-122"/>
                <a:ea typeface="宋体" panose="02010600030101010101" pitchFamily="2" charset="-122"/>
              </a:rPr>
              <a:t>Synthetic Minority Over-sampling Technique</a:t>
            </a:r>
            <a:r>
              <a:rPr lang="zh-CN" altLang="en-US" sz="2000" b="0" i="0" dirty="0">
                <a:effectLst/>
                <a:latin typeface="宋体" panose="02010600030101010101" pitchFamily="2" charset="-122"/>
                <a:ea typeface="宋体" panose="02010600030101010101" pitchFamily="2" charset="-122"/>
              </a:rPr>
              <a:t>方法，它是通过人工合成新样本来处理</a:t>
            </a:r>
            <a:r>
              <a:rPr lang="zh-CN" altLang="en-US" sz="2000" b="0" i="0" dirty="0">
                <a:solidFill>
                  <a:srgbClr val="FF0000"/>
                </a:solidFill>
                <a:effectLst/>
                <a:latin typeface="宋体" panose="02010600030101010101" pitchFamily="2" charset="-122"/>
                <a:ea typeface="宋体" panose="02010600030101010101" pitchFamily="2" charset="-122"/>
              </a:rPr>
              <a:t>样本不平衡问题</a:t>
            </a:r>
            <a:r>
              <a:rPr lang="zh-CN" altLang="en-US" sz="2000" b="0" i="0" dirty="0">
                <a:effectLst/>
                <a:latin typeface="宋体" panose="02010600030101010101" pitchFamily="2" charset="-122"/>
                <a:ea typeface="宋体" panose="02010600030101010101" pitchFamily="2" charset="-122"/>
              </a:rPr>
              <a:t>，从而</a:t>
            </a:r>
            <a:r>
              <a:rPr lang="zh-CN" altLang="en-US" sz="2000" dirty="0">
                <a:latin typeface="宋体" panose="02010600030101010101" pitchFamily="2" charset="-122"/>
                <a:ea typeface="宋体" panose="02010600030101010101" pitchFamily="2" charset="-122"/>
              </a:rPr>
              <a:t>提升分类器性能。</a:t>
            </a:r>
            <a:endParaRPr lang="en-US" altLang="zh-CN" sz="2000" dirty="0">
              <a:latin typeface="宋体" panose="02010600030101010101" pitchFamily="2" charset="-122"/>
              <a:ea typeface="宋体" panose="02010600030101010101" pitchFamily="2" charset="-122"/>
            </a:endParaRPr>
          </a:p>
          <a:p>
            <a:pPr indent="457200" algn="just"/>
            <a:r>
              <a:rPr lang="en-US" altLang="zh-CN" sz="2000" dirty="0">
                <a:latin typeface="宋体" panose="02010600030101010101" pitchFamily="2" charset="-122"/>
                <a:ea typeface="宋体" panose="02010600030101010101" pitchFamily="2" charset="-122"/>
              </a:rPr>
              <a:t>SMOTE</a:t>
            </a:r>
            <a:r>
              <a:rPr lang="zh-CN" altLang="en-US" sz="2000" dirty="0">
                <a:latin typeface="宋体" panose="02010600030101010101" pitchFamily="2" charset="-122"/>
                <a:ea typeface="宋体" panose="02010600030101010101" pitchFamily="2" charset="-122"/>
              </a:rPr>
              <a:t>方法是基于插值的方法，它可以为小样本类合成新的样本，主要流程为：</a:t>
            </a:r>
          </a:p>
          <a:p>
            <a:pPr indent="457200" algn="just"/>
            <a:r>
              <a:rPr lang="zh-CN" altLang="en-US" sz="2000" dirty="0">
                <a:latin typeface="宋体" panose="02010600030101010101" pitchFamily="2" charset="-122"/>
                <a:ea typeface="宋体" panose="02010600030101010101" pitchFamily="2" charset="-122"/>
              </a:rPr>
              <a:t>第一步，定义好特征空间，将每个样本对应到特征空间中的某一点，根据样本不平衡比例确定好一个采样倍率</a:t>
            </a:r>
            <a:r>
              <a:rPr lang="en-US" altLang="zh-CN" sz="2000" dirty="0">
                <a:latin typeface="宋体" panose="02010600030101010101" pitchFamily="2" charset="-122"/>
                <a:ea typeface="宋体" panose="02010600030101010101" pitchFamily="2" charset="-122"/>
              </a:rPr>
              <a:t>N</a:t>
            </a:r>
            <a:r>
              <a:rPr lang="zh-CN" altLang="en-US" sz="2000" dirty="0">
                <a:latin typeface="宋体" panose="02010600030101010101" pitchFamily="2" charset="-122"/>
                <a:ea typeface="宋体" panose="02010600030101010101" pitchFamily="2" charset="-122"/>
              </a:rPr>
              <a:t>；</a:t>
            </a:r>
          </a:p>
          <a:p>
            <a:pPr indent="457200" algn="just"/>
            <a:r>
              <a:rPr lang="zh-CN" altLang="en-US" sz="2000" dirty="0">
                <a:latin typeface="宋体" panose="02010600030101010101" pitchFamily="2" charset="-122"/>
                <a:ea typeface="宋体" panose="02010600030101010101" pitchFamily="2" charset="-122"/>
              </a:rPr>
              <a:t>第二步，对每一个小样本类样本</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x,y</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，按欧氏距离找出</a:t>
            </a:r>
            <a:r>
              <a:rPr lang="en-US" altLang="zh-CN" sz="2000" dirty="0">
                <a:latin typeface="宋体" panose="02010600030101010101" pitchFamily="2" charset="-122"/>
                <a:ea typeface="宋体" panose="02010600030101010101" pitchFamily="2" charset="-122"/>
              </a:rPr>
              <a:t>K</a:t>
            </a:r>
            <a:r>
              <a:rPr lang="zh-CN" altLang="en-US" sz="2000" dirty="0">
                <a:latin typeface="宋体" panose="02010600030101010101" pitchFamily="2" charset="-122"/>
                <a:ea typeface="宋体" panose="02010600030101010101" pitchFamily="2" charset="-122"/>
              </a:rPr>
              <a:t>个最近邻样本，从中随机选取一个样本点，在特征空间中样本点与最近邻样本点的连线段上随机选取一点作为新样本点；</a:t>
            </a:r>
            <a:endParaRPr lang="en-US" altLang="zh-CN" sz="2000" dirty="0">
              <a:latin typeface="宋体" panose="02010600030101010101" pitchFamily="2" charset="-122"/>
              <a:ea typeface="宋体" panose="02010600030101010101" pitchFamily="2" charset="-122"/>
            </a:endParaRPr>
          </a:p>
          <a:p>
            <a:pPr indent="457200" algn="just"/>
            <a:r>
              <a:rPr lang="zh-CN" altLang="en-US" sz="2000" dirty="0">
                <a:latin typeface="宋体" panose="02010600030101010101" pitchFamily="2" charset="-122"/>
                <a:ea typeface="宋体" panose="02010600030101010101" pitchFamily="2" charset="-122"/>
              </a:rPr>
              <a:t>第三步，重复以上的步骤，直到大、小样本数量平衡。</a:t>
            </a:r>
            <a:endParaRPr lang="en-US" altLang="zh-CN" sz="20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2F50FDF5-68DF-5A85-62DD-7B8D5B46743F}"/>
              </a:ext>
            </a:extLst>
          </p:cNvPr>
          <p:cNvSpPr txBox="1"/>
          <p:nvPr/>
        </p:nvSpPr>
        <p:spPr>
          <a:xfrm>
            <a:off x="1026850" y="5956917"/>
            <a:ext cx="10582182"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注：</a:t>
            </a:r>
            <a:r>
              <a:rPr lang="zh-CN" altLang="en-US" b="0" i="0" dirty="0">
                <a:effectLst/>
                <a:latin typeface="楷体" panose="02010609060101010101" pitchFamily="49" charset="-122"/>
                <a:ea typeface="楷体" panose="02010609060101010101" pitchFamily="49" charset="-122"/>
              </a:rPr>
              <a:t>类不平衡现象是指数据集中各类别数量不近似相等。</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1702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四、数据增强：</a:t>
            </a:r>
          </a:p>
        </p:txBody>
      </p:sp>
      <p:sp>
        <p:nvSpPr>
          <p:cNvPr id="3" name="文本框 2">
            <a:extLst>
              <a:ext uri="{FF2B5EF4-FFF2-40B4-BE49-F238E27FC236}">
                <a16:creationId xmlns:a16="http://schemas.microsoft.com/office/drawing/2014/main" id="{378F9C76-EB5A-2548-846E-2E33F23EF1F3}"/>
              </a:ext>
            </a:extLst>
          </p:cNvPr>
          <p:cNvSpPr txBox="1"/>
          <p:nvPr/>
        </p:nvSpPr>
        <p:spPr>
          <a:xfrm>
            <a:off x="994299" y="1481729"/>
            <a:ext cx="9978501" cy="1417568"/>
          </a:xfrm>
          <a:prstGeom prst="rect">
            <a:avLst/>
          </a:prstGeom>
          <a:noFill/>
        </p:spPr>
        <p:txBody>
          <a:bodyPr wrap="square" rtlCol="0">
            <a:spAutoFit/>
          </a:bodyPr>
          <a:lstStyle/>
          <a:p>
            <a:pPr indent="457200" algn="just">
              <a:lnSpc>
                <a:spcPct val="150000"/>
              </a:lnSpc>
            </a:pPr>
            <a:r>
              <a:rPr lang="zh-CN" altLang="en-US" sz="2000" b="0" i="0" dirty="0">
                <a:effectLst/>
                <a:latin typeface="宋体" panose="02010600030101010101" pitchFamily="2" charset="-122"/>
                <a:ea typeface="宋体" panose="02010600030101010101" pitchFamily="2" charset="-122"/>
              </a:rPr>
              <a:t>有监督学习</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多</a:t>
            </a:r>
            <a:r>
              <a:rPr lang="zh-CN" altLang="en-US" sz="2000" b="0" i="0" dirty="0">
                <a:effectLst/>
                <a:latin typeface="宋体" panose="02010600030101010101" pitchFamily="2" charset="-122"/>
                <a:ea typeface="宋体" panose="02010600030101010101" pitchFamily="2" charset="-122"/>
              </a:rPr>
              <a:t>样本数据增强：利用多个样本来产生新的样本。</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en-US" altLang="zh-CN" sz="2000" dirty="0">
                <a:latin typeface="Cambria Math" panose="02040503050406030204" pitchFamily="18" charset="0"/>
                <a:ea typeface="宋体" panose="02010600030101010101" pitchFamily="2" charset="-122"/>
              </a:rPr>
              <a:t>1</a:t>
            </a:r>
            <a:r>
              <a:rPr lang="zh-CN" altLang="en-US" sz="2000" dirty="0">
                <a:latin typeface="Cambria Math" panose="02040503050406030204" pitchFamily="18" charset="0"/>
                <a:ea typeface="宋体" panose="02010600030101010101" pitchFamily="2" charset="-122"/>
              </a:rPr>
              <a:t>、</a:t>
            </a:r>
            <a:r>
              <a:rPr lang="en-US" altLang="zh-CN" sz="2000" b="1" i="0" dirty="0">
                <a:effectLst/>
                <a:latin typeface="宋体" panose="02010600030101010101" pitchFamily="2" charset="-122"/>
                <a:ea typeface="宋体" panose="02010600030101010101" pitchFamily="2" charset="-122"/>
              </a:rPr>
              <a:t> SMOTE</a:t>
            </a:r>
            <a:r>
              <a:rPr lang="zh-CN" altLang="en-US" sz="2000" dirty="0">
                <a:latin typeface="Cambria Math" panose="02040503050406030204" pitchFamily="18" charset="0"/>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C9F6657D-B04C-06A3-330A-0430BC88B2AD}"/>
              </a:ext>
            </a:extLst>
          </p:cNvPr>
          <p:cNvPicPr>
            <a:picLocks noChangeAspect="1"/>
          </p:cNvPicPr>
          <p:nvPr/>
        </p:nvPicPr>
        <p:blipFill>
          <a:blip r:embed="rId4"/>
          <a:stretch>
            <a:fillRect/>
          </a:stretch>
        </p:blipFill>
        <p:spPr>
          <a:xfrm>
            <a:off x="1979290" y="2899297"/>
            <a:ext cx="8260694" cy="3306194"/>
          </a:xfrm>
          <a:prstGeom prst="rect">
            <a:avLst/>
          </a:prstGeom>
        </p:spPr>
      </p:pic>
    </p:spTree>
    <p:extLst>
      <p:ext uri="{BB962C8B-B14F-4D97-AF65-F5344CB8AC3E}">
        <p14:creationId xmlns:p14="http://schemas.microsoft.com/office/powerpoint/2010/main" val="97751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四、数据增强：</a:t>
            </a:r>
          </a:p>
        </p:txBody>
      </p:sp>
      <p:sp>
        <p:nvSpPr>
          <p:cNvPr id="3" name="文本框 2">
            <a:extLst>
              <a:ext uri="{FF2B5EF4-FFF2-40B4-BE49-F238E27FC236}">
                <a16:creationId xmlns:a16="http://schemas.microsoft.com/office/drawing/2014/main" id="{378F9C76-EB5A-2548-846E-2E33F23EF1F3}"/>
              </a:ext>
            </a:extLst>
          </p:cNvPr>
          <p:cNvSpPr txBox="1"/>
          <p:nvPr/>
        </p:nvSpPr>
        <p:spPr>
          <a:xfrm>
            <a:off x="994299" y="1481729"/>
            <a:ext cx="9978501" cy="2345770"/>
          </a:xfrm>
          <a:prstGeom prst="rect">
            <a:avLst/>
          </a:prstGeom>
          <a:noFill/>
        </p:spPr>
        <p:txBody>
          <a:bodyPr wrap="square" rtlCol="0">
            <a:spAutoFit/>
          </a:bodyPr>
          <a:lstStyle/>
          <a:p>
            <a:pPr indent="457200" algn="just">
              <a:lnSpc>
                <a:spcPct val="150000"/>
              </a:lnSpc>
            </a:pPr>
            <a:r>
              <a:rPr lang="zh-CN" altLang="en-US" sz="2000" b="0" i="0" dirty="0">
                <a:effectLst/>
                <a:latin typeface="宋体" panose="02010600030101010101" pitchFamily="2" charset="-122"/>
                <a:ea typeface="宋体" panose="02010600030101010101" pitchFamily="2" charset="-122"/>
              </a:rPr>
              <a:t>有监督学习</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en-US" altLang="zh-CN" sz="2000" dirty="0">
                <a:latin typeface="Cambria Math" panose="02040503050406030204" pitchFamily="18" charset="0"/>
                <a:ea typeface="宋体" panose="02010600030101010101" pitchFamily="2" charset="-122"/>
              </a:rPr>
              <a:t>2</a:t>
            </a:r>
            <a:r>
              <a:rPr lang="zh-CN" altLang="en-US" sz="2000" dirty="0">
                <a:latin typeface="Cambria Math" panose="02040503050406030204" pitchFamily="18" charset="0"/>
                <a:ea typeface="宋体" panose="02010600030101010101" pitchFamily="2" charset="-122"/>
              </a:rPr>
              <a:t>、</a:t>
            </a:r>
            <a:r>
              <a:rPr lang="en-US" altLang="zh-CN" sz="2000" dirty="0" err="1">
                <a:latin typeface="Cambria Math" panose="02040503050406030204" pitchFamily="18" charset="0"/>
                <a:ea typeface="宋体" panose="02010600030101010101" pitchFamily="2" charset="-122"/>
              </a:rPr>
              <a:t>SamplePairing</a:t>
            </a:r>
            <a:r>
              <a:rPr lang="zh-CN" altLang="en-US" sz="2000" dirty="0">
                <a:latin typeface="Cambria Math" panose="02040503050406030204" pitchFamily="18" charset="0"/>
                <a:ea typeface="宋体" panose="02010600030101010101" pitchFamily="2" charset="-122"/>
              </a:rPr>
              <a:t>：</a:t>
            </a:r>
            <a:endParaRPr lang="en-US" altLang="zh-CN" sz="2000" dirty="0">
              <a:latin typeface="Cambria Math" panose="02040503050406030204" pitchFamily="18" charset="0"/>
              <a:ea typeface="宋体" panose="02010600030101010101" pitchFamily="2" charset="-122"/>
            </a:endParaRPr>
          </a:p>
          <a:p>
            <a:pPr indent="457200" algn="just">
              <a:lnSpc>
                <a:spcPct val="150000"/>
              </a:lnSpc>
            </a:pPr>
            <a:r>
              <a:rPr lang="en-US" altLang="zh-CN" sz="2000" b="0" i="0" dirty="0" err="1">
                <a:effectLst/>
                <a:latin typeface="宋体" panose="02010600030101010101" pitchFamily="2" charset="-122"/>
                <a:ea typeface="宋体" panose="02010600030101010101" pitchFamily="2" charset="-122"/>
              </a:rPr>
              <a:t>SamplePairing</a:t>
            </a:r>
            <a:r>
              <a:rPr lang="zh-CN" altLang="en-US" sz="2000" b="0" i="0" dirty="0">
                <a:effectLst/>
                <a:latin typeface="宋体" panose="02010600030101010101" pitchFamily="2" charset="-122"/>
                <a:ea typeface="宋体" panose="02010600030101010101" pitchFamily="2" charset="-122"/>
              </a:rPr>
              <a:t>方法的原理非常简单，从训练集中随机抽取两张图片分别经过基础数据增强操作</a:t>
            </a:r>
            <a:r>
              <a:rPr lang="en-US" altLang="zh-CN" sz="2000" b="0" i="0" dirty="0">
                <a:effectLst/>
                <a:latin typeface="宋体" panose="02010600030101010101" pitchFamily="2" charset="-122"/>
                <a:ea typeface="宋体" panose="02010600030101010101" pitchFamily="2" charset="-122"/>
              </a:rPr>
              <a:t>(</a:t>
            </a:r>
            <a:r>
              <a:rPr lang="zh-CN" altLang="en-US" sz="2000" b="0" i="0" dirty="0">
                <a:effectLst/>
                <a:latin typeface="宋体" panose="02010600030101010101" pitchFamily="2" charset="-122"/>
                <a:ea typeface="宋体" panose="02010600030101010101" pitchFamily="2" charset="-122"/>
              </a:rPr>
              <a:t>如随机翻转等</a:t>
            </a:r>
            <a:r>
              <a:rPr lang="en-US" altLang="zh-CN" sz="2000" b="0" i="0" dirty="0">
                <a:effectLst/>
                <a:latin typeface="宋体" panose="02010600030101010101" pitchFamily="2" charset="-122"/>
                <a:ea typeface="宋体" panose="02010600030101010101" pitchFamily="2" charset="-122"/>
              </a:rPr>
              <a:t>)</a:t>
            </a:r>
            <a:r>
              <a:rPr lang="zh-CN" altLang="en-US" sz="2000" b="0" i="0" dirty="0">
                <a:effectLst/>
                <a:latin typeface="宋体" panose="02010600030101010101" pitchFamily="2" charset="-122"/>
                <a:ea typeface="宋体" panose="02010600030101010101" pitchFamily="2" charset="-122"/>
              </a:rPr>
              <a:t>处理后经像素以取平均值的形式叠加合成一个新的样本，标签为原样本标签中的一种。</a:t>
            </a:r>
            <a:endParaRPr lang="en-US" altLang="zh-CN" sz="2000"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AD0E8080-7FB4-8026-F3B2-6A0D0DDE2E48}"/>
              </a:ext>
            </a:extLst>
          </p:cNvPr>
          <p:cNvPicPr>
            <a:picLocks noChangeAspect="1"/>
          </p:cNvPicPr>
          <p:nvPr/>
        </p:nvPicPr>
        <p:blipFill>
          <a:blip r:embed="rId4"/>
          <a:stretch>
            <a:fillRect/>
          </a:stretch>
        </p:blipFill>
        <p:spPr>
          <a:xfrm>
            <a:off x="2997509" y="3827499"/>
            <a:ext cx="6196981" cy="2482015"/>
          </a:xfrm>
          <a:prstGeom prst="rect">
            <a:avLst/>
          </a:prstGeom>
        </p:spPr>
      </p:pic>
    </p:spTree>
    <p:extLst>
      <p:ext uri="{BB962C8B-B14F-4D97-AF65-F5344CB8AC3E}">
        <p14:creationId xmlns:p14="http://schemas.microsoft.com/office/powerpoint/2010/main" val="86711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四、数据增强：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78F9C76-EB5A-2548-846E-2E33F23EF1F3}"/>
                  </a:ext>
                </a:extLst>
              </p:cNvPr>
              <p:cNvSpPr txBox="1"/>
              <p:nvPr/>
            </p:nvSpPr>
            <p:spPr>
              <a:xfrm>
                <a:off x="994299" y="1481729"/>
                <a:ext cx="9978501" cy="2827249"/>
              </a:xfrm>
              <a:prstGeom prst="rect">
                <a:avLst/>
              </a:prstGeom>
              <a:noFill/>
            </p:spPr>
            <p:txBody>
              <a:bodyPr wrap="square" rtlCol="0">
                <a:spAutoFit/>
              </a:bodyPr>
              <a:lstStyle/>
              <a:p>
                <a:pPr indent="457200" algn="just">
                  <a:lnSpc>
                    <a:spcPct val="150000"/>
                  </a:lnSpc>
                </a:pPr>
                <a:r>
                  <a:rPr lang="en-US" altLang="zh-CN" sz="2000" dirty="0">
                    <a:latin typeface="Cambria Math" panose="02040503050406030204" pitchFamily="18" charset="0"/>
                    <a:ea typeface="宋体" panose="02010600030101010101" pitchFamily="2" charset="-122"/>
                  </a:rPr>
                  <a:t>3</a:t>
                </a:r>
                <a:r>
                  <a:rPr lang="zh-CN" altLang="en-US" sz="2000" dirty="0">
                    <a:latin typeface="Cambria Math" panose="02040503050406030204" pitchFamily="18" charset="0"/>
                    <a:ea typeface="宋体" panose="02010600030101010101" pitchFamily="2" charset="-122"/>
                  </a:rPr>
                  <a:t>、</a:t>
                </a:r>
                <a:r>
                  <a:rPr lang="en-US" altLang="zh-CN" sz="2000" dirty="0" err="1">
                    <a:latin typeface="Cambria Math" panose="02040503050406030204" pitchFamily="18" charset="0"/>
                    <a:ea typeface="宋体" panose="02010600030101010101" pitchFamily="2" charset="-122"/>
                  </a:rPr>
                  <a:t>mixup</a:t>
                </a:r>
                <a:r>
                  <a:rPr lang="zh-CN" altLang="en-US" sz="2000" dirty="0">
                    <a:latin typeface="Cambria Math" panose="02040503050406030204" pitchFamily="18" charset="0"/>
                    <a:ea typeface="宋体" panose="02010600030101010101" pitchFamily="2" charset="-122"/>
                  </a:rPr>
                  <a:t>：</a:t>
                </a:r>
                <a:endParaRPr lang="en-US" altLang="zh-CN" sz="2000" dirty="0">
                  <a:latin typeface="Cambria Math" panose="02040503050406030204" pitchFamily="18" charset="0"/>
                  <a:ea typeface="宋体" panose="02010600030101010101" pitchFamily="2" charset="-122"/>
                </a:endParaRPr>
              </a:p>
              <a:p>
                <a:pPr indent="457200" algn="just">
                  <a:lnSpc>
                    <a:spcPct val="150000"/>
                  </a:lnSpc>
                </a:pPr>
                <a:r>
                  <a:rPr lang="en-US" altLang="zh-CN" sz="2000" dirty="0" err="1">
                    <a:latin typeface="宋体" panose="02010600030101010101" pitchFamily="2" charset="-122"/>
                    <a:ea typeface="宋体" panose="02010600030101010101" pitchFamily="2" charset="-122"/>
                  </a:rPr>
                  <a:t>mixup</a:t>
                </a:r>
                <a:r>
                  <a:rPr lang="zh-CN" altLang="en-US" sz="2000" dirty="0">
                    <a:latin typeface="宋体" panose="02010600030101010101" pitchFamily="2" charset="-122"/>
                    <a:ea typeface="宋体" panose="02010600030101010101" pitchFamily="2" charset="-122"/>
                  </a:rPr>
                  <a:t>是的基于邻域风险最小化原则的数据增强方法，它使用线性插值得到新样本数据</a:t>
                </a:r>
                <a:r>
                  <a:rPr lang="zh-CN" altLang="en-US" sz="2000" b="0" i="0" dirty="0">
                    <a:effectLst/>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令</a:t>
                </a:r>
                <a:r>
                  <a:rPr lang="en-US" altLang="zh-CN" sz="2000" dirty="0">
                    <a:latin typeface="宋体" panose="02010600030101010101" pitchFamily="2" charset="-122"/>
                    <a:ea typeface="宋体" panose="02010600030101010101" pitchFamily="2" charset="-122"/>
                  </a:rPr>
                  <a:t>(</a:t>
                </a: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𝑥</m:t>
                        </m:r>
                      </m:e>
                      <m:sub>
                        <m:r>
                          <a:rPr lang="en-US" altLang="zh-CN" sz="2000" b="0" i="1" smtClean="0">
                            <a:latin typeface="Cambria Math" panose="02040503050406030204" pitchFamily="18" charset="0"/>
                            <a:ea typeface="宋体" panose="02010600030101010101" pitchFamily="2" charset="-122"/>
                          </a:rPr>
                          <m:t>𝑛</m:t>
                        </m:r>
                      </m:sub>
                    </m:sSub>
                  </m:oMath>
                </a14:m>
                <a:r>
                  <a:rPr lang="en-US" altLang="zh-CN" sz="2000" dirty="0">
                    <a:latin typeface="宋体" panose="02010600030101010101" pitchFamily="2" charset="-122"/>
                    <a:ea typeface="宋体" panose="02010600030101010101" pitchFamily="2" charset="-122"/>
                  </a:rPr>
                  <a:t>,</a:t>
                </a:r>
                <a:r>
                  <a:rPr lang="en-US" altLang="zh-CN" sz="2000" dirty="0">
                    <a:ea typeface="宋体" panose="02010600030101010101" pitchFamily="2" charset="-122"/>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𝑦</m:t>
                        </m:r>
                      </m:e>
                      <m:sub>
                        <m:r>
                          <a:rPr lang="en-US" altLang="zh-CN" sz="2000" i="1">
                            <a:latin typeface="Cambria Math" panose="02040503050406030204" pitchFamily="18" charset="0"/>
                            <a:ea typeface="宋体" panose="02010600030101010101" pitchFamily="2" charset="-122"/>
                          </a:rPr>
                          <m:t>𝑛</m:t>
                        </m:r>
                      </m:sub>
                    </m:sSub>
                  </m:oMath>
                </a14:m>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是插值生成的新数据，</a:t>
                </a:r>
                <a:r>
                  <a:rPr lang="en-US" altLang="zh-CN" sz="2000" dirty="0">
                    <a:latin typeface="宋体" panose="02010600030101010101" pitchFamily="2" charset="-122"/>
                    <a:ea typeface="宋体" panose="02010600030101010101" pitchFamily="2" charset="-122"/>
                  </a:rPr>
                  <a:t>(</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宋体" panose="02010600030101010101" pitchFamily="2" charset="-122"/>
                          </a:rPr>
                          <m:t>𝑥</m:t>
                        </m:r>
                      </m:e>
                      <m:sub>
                        <m:r>
                          <a:rPr lang="en-US" altLang="zh-CN" sz="2000" b="0" i="1" smtClean="0">
                            <a:latin typeface="Cambria Math" panose="02040503050406030204" pitchFamily="18" charset="0"/>
                            <a:ea typeface="宋体" panose="02010600030101010101" pitchFamily="2" charset="-122"/>
                          </a:rPr>
                          <m:t>𝑖</m:t>
                        </m:r>
                      </m:sub>
                    </m:sSub>
                  </m:oMath>
                </a14:m>
                <a:r>
                  <a:rPr lang="en-US" altLang="zh-CN" sz="2000" dirty="0">
                    <a:latin typeface="宋体" panose="02010600030101010101" pitchFamily="2" charset="-122"/>
                    <a:ea typeface="宋体" panose="02010600030101010101" pitchFamily="2" charset="-122"/>
                  </a:rPr>
                  <a:t>,</a:t>
                </a:r>
                <a:r>
                  <a:rPr lang="en-US" altLang="zh-CN" sz="2000" dirty="0">
                    <a:ea typeface="宋体" panose="02010600030101010101" pitchFamily="2" charset="-122"/>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𝑦</m:t>
                        </m:r>
                      </m:e>
                      <m:sub>
                        <m:r>
                          <a:rPr lang="en-US" altLang="zh-CN" sz="2000" i="1">
                            <a:latin typeface="Cambria Math" panose="02040503050406030204" pitchFamily="18" charset="0"/>
                            <a:ea typeface="宋体" panose="02010600030101010101" pitchFamily="2" charset="-122"/>
                          </a:rPr>
                          <m:t>𝑖</m:t>
                        </m:r>
                      </m:sub>
                    </m:sSub>
                  </m:oMath>
                </a14:m>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宋体" panose="02010600030101010101" pitchFamily="2" charset="-122"/>
                          </a:rPr>
                          <m:t>𝑥</m:t>
                        </m:r>
                      </m:e>
                      <m:sub>
                        <m:r>
                          <a:rPr lang="en-US" altLang="zh-CN" sz="2000" b="0" i="1" smtClean="0">
                            <a:latin typeface="Cambria Math" panose="02040503050406030204" pitchFamily="18" charset="0"/>
                            <a:ea typeface="宋体" panose="02010600030101010101" pitchFamily="2" charset="-122"/>
                          </a:rPr>
                          <m:t>𝑗</m:t>
                        </m:r>
                      </m:sub>
                    </m:sSub>
                  </m:oMath>
                </a14:m>
                <a:r>
                  <a:rPr lang="en-US" altLang="zh-CN" sz="2000" dirty="0">
                    <a:latin typeface="宋体" panose="02010600030101010101" pitchFamily="2" charset="-122"/>
                    <a:ea typeface="宋体" panose="02010600030101010101" pitchFamily="2" charset="-122"/>
                  </a:rPr>
                  <a:t>,</a:t>
                </a:r>
                <a:r>
                  <a:rPr lang="en-US" altLang="zh-CN" sz="2000" dirty="0">
                    <a:ea typeface="宋体" panose="02010600030101010101" pitchFamily="2" charset="-122"/>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rPr>
                        </m:ctrlPr>
                      </m:sSubPr>
                      <m:e>
                        <m:r>
                          <a:rPr lang="en-US" altLang="zh-CN" sz="2000" b="0" i="1" smtClean="0">
                            <a:latin typeface="Cambria Math" panose="02040503050406030204" pitchFamily="18" charset="0"/>
                            <a:ea typeface="宋体" panose="02010600030101010101" pitchFamily="2" charset="-122"/>
                          </a:rPr>
                          <m:t>𝑦</m:t>
                        </m:r>
                      </m:e>
                      <m:sub>
                        <m:r>
                          <a:rPr lang="en-US" altLang="zh-CN" sz="2000" i="1">
                            <a:latin typeface="Cambria Math" panose="02040503050406030204" pitchFamily="18" charset="0"/>
                            <a:ea typeface="宋体" panose="02010600030101010101" pitchFamily="2" charset="-122"/>
                          </a:rPr>
                          <m:t>𝑗</m:t>
                        </m:r>
                      </m:sub>
                    </m:sSub>
                  </m:oMath>
                </a14:m>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是训练集随机选取的两个数据，则数据生成方式如下</a:t>
                </a:r>
                <a:r>
                  <a:rPr lang="en-US" altLang="zh-CN" sz="2000" dirty="0">
                    <a:latin typeface="宋体" panose="02010600030101010101" pitchFamily="2" charset="-122"/>
                    <a:ea typeface="宋体" panose="02010600030101010101" pitchFamily="2" charset="-122"/>
                  </a:rPr>
                  <a:t>:</a:t>
                </a:r>
              </a:p>
              <a:p>
                <a:pPr indent="457200" algn="just">
                  <a:lnSpc>
                    <a:spcPct val="150000"/>
                  </a:lnSpc>
                </a:pPr>
                <a:endParaRPr lang="en-US" altLang="zh-CN" sz="2000" dirty="0">
                  <a:latin typeface="宋体" panose="02010600030101010101" pitchFamily="2" charset="-122"/>
                  <a:ea typeface="宋体" panose="02010600030101010101" pitchFamily="2" charset="-122"/>
                </a:endParaRPr>
              </a:p>
            </p:txBody>
          </p:sp>
        </mc:Choice>
        <mc:Fallback xmlns="">
          <p:sp>
            <p:nvSpPr>
              <p:cNvPr id="3" name="文本框 2">
                <a:extLst>
                  <a:ext uri="{FF2B5EF4-FFF2-40B4-BE49-F238E27FC236}">
                    <a16:creationId xmlns:a16="http://schemas.microsoft.com/office/drawing/2014/main" id="{378F9C76-EB5A-2548-846E-2E33F23EF1F3}"/>
                  </a:ext>
                </a:extLst>
              </p:cNvPr>
              <p:cNvSpPr txBox="1">
                <a:spLocks noRot="1" noChangeAspect="1" noMove="1" noResize="1" noEditPoints="1" noAdjustHandles="1" noChangeArrowheads="1" noChangeShapeType="1" noTextEdit="1"/>
              </p:cNvSpPr>
              <p:nvPr/>
            </p:nvSpPr>
            <p:spPr>
              <a:xfrm>
                <a:off x="994299" y="1481729"/>
                <a:ext cx="9978501" cy="2827249"/>
              </a:xfrm>
              <a:prstGeom prst="rect">
                <a:avLst/>
              </a:prstGeom>
              <a:blipFill>
                <a:blip r:embed="rId4"/>
                <a:stretch>
                  <a:fillRect l="-611" r="-317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61751984-F63A-9078-B3AE-F2E22A7BAAD3}"/>
              </a:ext>
            </a:extLst>
          </p:cNvPr>
          <p:cNvPicPr>
            <a:picLocks noChangeAspect="1"/>
          </p:cNvPicPr>
          <p:nvPr/>
        </p:nvPicPr>
        <p:blipFill>
          <a:blip r:embed="rId5"/>
          <a:stretch>
            <a:fillRect/>
          </a:stretch>
        </p:blipFill>
        <p:spPr>
          <a:xfrm>
            <a:off x="3338002" y="3742941"/>
            <a:ext cx="5164955" cy="625058"/>
          </a:xfrm>
          <a:prstGeom prst="rect">
            <a:avLst/>
          </a:prstGeom>
        </p:spPr>
      </p:pic>
      <p:sp>
        <p:nvSpPr>
          <p:cNvPr id="6" name="文本框 5">
            <a:extLst>
              <a:ext uri="{FF2B5EF4-FFF2-40B4-BE49-F238E27FC236}">
                <a16:creationId xmlns:a16="http://schemas.microsoft.com/office/drawing/2014/main" id="{B5DEA2D9-E723-047C-39F8-7B6AA226C780}"/>
              </a:ext>
            </a:extLst>
          </p:cNvPr>
          <p:cNvSpPr txBox="1"/>
          <p:nvPr/>
        </p:nvSpPr>
        <p:spPr>
          <a:xfrm>
            <a:off x="1109709" y="4442842"/>
            <a:ext cx="9863091" cy="1866858"/>
          </a:xfrm>
          <a:prstGeom prst="rect">
            <a:avLst/>
          </a:prstGeom>
          <a:noFill/>
        </p:spPr>
        <p:txBody>
          <a:bodyPr wrap="square">
            <a:spAutoFit/>
          </a:bodyPr>
          <a:lstStyle/>
          <a:p>
            <a:pPr indent="457200" algn="just">
              <a:lnSpc>
                <a:spcPct val="150000"/>
              </a:lnSpc>
            </a:pPr>
            <a:r>
              <a:rPr lang="en-US" altLang="zh-CN" sz="2000" dirty="0">
                <a:latin typeface="宋体" panose="02010600030101010101" pitchFamily="2" charset="-122"/>
                <a:ea typeface="宋体" panose="02010600030101010101" pitchFamily="2" charset="-122"/>
              </a:rPr>
              <a:t>λ</a:t>
            </a:r>
            <a:r>
              <a:rPr lang="zh-CN" altLang="en-US" sz="2000" dirty="0">
                <a:latin typeface="宋体" panose="02010600030101010101" pitchFamily="2" charset="-122"/>
                <a:ea typeface="宋体" panose="02010600030101010101" pitchFamily="2" charset="-122"/>
              </a:rPr>
              <a:t>的取指范围介于</a:t>
            </a:r>
            <a:r>
              <a:rPr lang="en-US" altLang="zh-CN" sz="2000" dirty="0">
                <a:latin typeface="宋体" panose="02010600030101010101" pitchFamily="2" charset="-122"/>
                <a:ea typeface="宋体" panose="02010600030101010101" pitchFamily="2" charset="-122"/>
              </a:rPr>
              <a:t>0</a:t>
            </a:r>
            <a:r>
              <a:rPr lang="zh-CN" altLang="en-US" sz="2000" dirty="0">
                <a:latin typeface="宋体" panose="02010600030101010101" pitchFamily="2" charset="-122"/>
                <a:ea typeface="宋体" panose="02010600030101010101" pitchFamily="2" charset="-122"/>
              </a:rPr>
              <a:t>到</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提出</a:t>
            </a:r>
            <a:r>
              <a:rPr lang="en-US" altLang="zh-CN" sz="2000" dirty="0" err="1">
                <a:latin typeface="宋体" panose="02010600030101010101" pitchFamily="2" charset="-122"/>
                <a:ea typeface="宋体" panose="02010600030101010101" pitchFamily="2" charset="-122"/>
              </a:rPr>
              <a:t>mixup</a:t>
            </a:r>
            <a:r>
              <a:rPr lang="zh-CN" altLang="en-US" sz="2000" dirty="0">
                <a:latin typeface="宋体" panose="02010600030101010101" pitchFamily="2" charset="-122"/>
                <a:ea typeface="宋体" panose="02010600030101010101" pitchFamily="2" charset="-122"/>
              </a:rPr>
              <a:t>方法的作者们做了丰富的实验，实验结果表明可以改进深度学习模型在</a:t>
            </a:r>
            <a:r>
              <a:rPr lang="en-US" altLang="zh-CN" sz="2000" dirty="0">
                <a:latin typeface="宋体" panose="02010600030101010101" pitchFamily="2" charset="-122"/>
                <a:ea typeface="宋体" panose="02010600030101010101" pitchFamily="2" charset="-122"/>
              </a:rPr>
              <a:t>ImageNet</a:t>
            </a:r>
            <a:r>
              <a:rPr lang="zh-CN" altLang="en-US" sz="2000" dirty="0">
                <a:latin typeface="宋体" panose="02010600030101010101" pitchFamily="2" charset="-122"/>
                <a:ea typeface="宋体" panose="02010600030101010101" pitchFamily="2" charset="-122"/>
              </a:rPr>
              <a:t>数据集、</a:t>
            </a:r>
            <a:r>
              <a:rPr lang="en-US" altLang="zh-CN" sz="2000" dirty="0">
                <a:latin typeface="宋体" panose="02010600030101010101" pitchFamily="2" charset="-122"/>
                <a:ea typeface="宋体" panose="02010600030101010101" pitchFamily="2" charset="-122"/>
              </a:rPr>
              <a:t>CIFAR</a:t>
            </a:r>
            <a:r>
              <a:rPr lang="zh-CN" altLang="en-US" sz="2000" dirty="0">
                <a:latin typeface="宋体" panose="02010600030101010101" pitchFamily="2" charset="-122"/>
                <a:ea typeface="宋体" panose="02010600030101010101" pitchFamily="2" charset="-122"/>
              </a:rPr>
              <a:t>数据集、语音数据集和表格数据集中的泛化误差，降低模型对已损坏标签的记忆，增强模型对对抗样本的鲁棒性和训练生成对抗网络的稳定性。</a:t>
            </a:r>
          </a:p>
        </p:txBody>
      </p:sp>
    </p:spTree>
    <p:extLst>
      <p:ext uri="{BB962C8B-B14F-4D97-AF65-F5344CB8AC3E}">
        <p14:creationId xmlns:p14="http://schemas.microsoft.com/office/powerpoint/2010/main" val="24554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4696287"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一、数据归一化、标准化：</a:t>
            </a:r>
          </a:p>
        </p:txBody>
      </p:sp>
      <p:sp>
        <p:nvSpPr>
          <p:cNvPr id="2" name="文本框 1">
            <a:extLst>
              <a:ext uri="{FF2B5EF4-FFF2-40B4-BE49-F238E27FC236}">
                <a16:creationId xmlns:a16="http://schemas.microsoft.com/office/drawing/2014/main" id="{B125F68C-92E1-321F-215F-F794D4921A81}"/>
              </a:ext>
            </a:extLst>
          </p:cNvPr>
          <p:cNvSpPr txBox="1"/>
          <p:nvPr/>
        </p:nvSpPr>
        <p:spPr>
          <a:xfrm>
            <a:off x="739806" y="1358309"/>
            <a:ext cx="10546671" cy="4801314"/>
          </a:xfrm>
          <a:prstGeom prst="rect">
            <a:avLst/>
          </a:prstGeom>
          <a:noFill/>
        </p:spPr>
        <p:txBody>
          <a:bodyPr wrap="square" rtlCol="0">
            <a:spAutoFit/>
          </a:bodyPr>
          <a:lstStyle/>
          <a:p>
            <a:pPr indent="457200">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数据归一化和标准化都属于数据特征无量纲的一种方式。</a:t>
            </a:r>
            <a:endParaRPr lang="en-US" altLang="zh-CN" sz="2000" b="0" i="0" dirty="0">
              <a:solidFill>
                <a:srgbClr val="4D4D4D"/>
              </a:solidFill>
              <a:effectLst/>
              <a:latin typeface="宋体" panose="02010600030101010101" pitchFamily="2" charset="-122"/>
              <a:ea typeface="宋体" panose="02010600030101010101" pitchFamily="2" charset="-122"/>
            </a:endParaRPr>
          </a:p>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在模型训练过程中，经过无量纲化之后的数据特征对于</a:t>
            </a:r>
            <a:r>
              <a:rPr lang="zh-CN" altLang="en-US" sz="2000" b="0" i="0" dirty="0">
                <a:solidFill>
                  <a:srgbClr val="FF0000"/>
                </a:solidFill>
                <a:effectLst/>
                <a:latin typeface="宋体" panose="02010600030101010101" pitchFamily="2" charset="-122"/>
                <a:ea typeface="宋体" panose="02010600030101010101" pitchFamily="2" charset="-122"/>
              </a:rPr>
              <a:t>模型的求解有加速作用</a:t>
            </a:r>
            <a:r>
              <a:rPr lang="zh-CN" altLang="en-US" sz="2000" b="0" i="0" dirty="0">
                <a:solidFill>
                  <a:srgbClr val="4D4D4D"/>
                </a:solidFill>
                <a:effectLst/>
                <a:latin typeface="宋体" panose="02010600030101010101" pitchFamily="2" charset="-122"/>
                <a:ea typeface="宋体" panose="02010600030101010101" pitchFamily="2" charset="-122"/>
              </a:rPr>
              <a:t>，特别是对于需要计算梯度和矩阵的模型（例如逻辑回归中通过梯度下降求解损失函数）。</a:t>
            </a:r>
          </a:p>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另外，在</a:t>
            </a:r>
            <a:r>
              <a:rPr lang="en-US" altLang="zh-CN" sz="2000" b="0" i="0" dirty="0">
                <a:solidFill>
                  <a:srgbClr val="4D4D4D"/>
                </a:solidFill>
                <a:effectLst/>
                <a:latin typeface="宋体" panose="02010600030101010101" pitchFamily="2" charset="-122"/>
                <a:ea typeface="宋体" panose="02010600030101010101" pitchFamily="2" charset="-122"/>
              </a:rPr>
              <a:t>k</a:t>
            </a:r>
            <a:r>
              <a:rPr lang="zh-CN" altLang="en-US" sz="2000" b="0" i="0" dirty="0">
                <a:solidFill>
                  <a:srgbClr val="4D4D4D"/>
                </a:solidFill>
                <a:effectLst/>
                <a:latin typeface="宋体" panose="02010600030101010101" pitchFamily="2" charset="-122"/>
                <a:ea typeface="宋体" panose="02010600030101010101" pitchFamily="2" charset="-122"/>
              </a:rPr>
              <a:t>近邻、聚类等算法中</a:t>
            </a:r>
            <a:r>
              <a:rPr lang="zh-CN" altLang="en-US" sz="2000" b="0" i="0" dirty="0">
                <a:solidFill>
                  <a:srgbClr val="FF0000"/>
                </a:solidFill>
                <a:effectLst/>
                <a:latin typeface="宋体" panose="02010600030101010101" pitchFamily="2" charset="-122"/>
                <a:ea typeface="宋体" panose="02010600030101010101" pitchFamily="2" charset="-122"/>
              </a:rPr>
              <a:t>需要计算距离</a:t>
            </a:r>
            <a:r>
              <a:rPr lang="zh-CN" altLang="en-US" sz="2000" b="0" i="0" dirty="0">
                <a:solidFill>
                  <a:srgbClr val="4D4D4D"/>
                </a:solidFill>
                <a:effectLst/>
                <a:latin typeface="宋体" panose="02010600030101010101" pitchFamily="2" charset="-122"/>
                <a:ea typeface="宋体" panose="02010600030101010101" pitchFamily="2" charset="-122"/>
              </a:rPr>
              <a:t>，使用无量纲化可以</a:t>
            </a:r>
            <a:r>
              <a:rPr lang="zh-CN" altLang="en-US" sz="2000" b="0" i="0" dirty="0">
                <a:solidFill>
                  <a:srgbClr val="FF0000"/>
                </a:solidFill>
                <a:effectLst/>
                <a:latin typeface="宋体" panose="02010600030101010101" pitchFamily="2" charset="-122"/>
                <a:ea typeface="宋体" panose="02010600030101010101" pitchFamily="2" charset="-122"/>
              </a:rPr>
              <a:t>提升模型精度</a:t>
            </a:r>
            <a:r>
              <a:rPr lang="zh-CN" altLang="en-US" sz="2000" b="0" i="0" dirty="0">
                <a:solidFill>
                  <a:srgbClr val="4D4D4D"/>
                </a:solidFill>
                <a:effectLst/>
                <a:latin typeface="宋体" panose="02010600030101010101" pitchFamily="2" charset="-122"/>
                <a:ea typeface="宋体" panose="02010600030101010101" pitchFamily="2" charset="-122"/>
              </a:rPr>
              <a:t>，避免异常值对整体的计算造成影响。</a:t>
            </a:r>
          </a:p>
          <a:p>
            <a:pPr algn="l"/>
            <a:r>
              <a:rPr lang="zh-CN" altLang="en-US" sz="2000" b="0" i="0" dirty="0">
                <a:solidFill>
                  <a:srgbClr val="4D4D4D"/>
                </a:solidFill>
                <a:effectLst/>
                <a:latin typeface="宋体" panose="02010600030101010101" pitchFamily="2" charset="-122"/>
                <a:ea typeface="宋体" panose="02010600030101010101" pitchFamily="2" charset="-122"/>
              </a:rPr>
              <a:t>数据的无量纲化可以是线性的，也可以是非线性的。非线性的无量纲不太常用，例如百分位数转换、应用特征功率转换等，基本很少用到；而</a:t>
            </a:r>
            <a:r>
              <a:rPr lang="zh-CN" altLang="en-US" sz="2000" b="0" i="0" dirty="0">
                <a:solidFill>
                  <a:srgbClr val="FF0000"/>
                </a:solidFill>
                <a:effectLst/>
                <a:latin typeface="宋体" panose="02010600030101010101" pitchFamily="2" charset="-122"/>
                <a:ea typeface="宋体" panose="02010600030101010101" pitchFamily="2" charset="-122"/>
              </a:rPr>
              <a:t>常用的线性无量纲化主要包括</a:t>
            </a:r>
            <a:r>
              <a:rPr lang="zh-CN" altLang="en-US" sz="2000" i="0" dirty="0">
                <a:solidFill>
                  <a:srgbClr val="FF0000"/>
                </a:solidFill>
                <a:effectLst/>
                <a:latin typeface="宋体" panose="02010600030101010101" pitchFamily="2" charset="-122"/>
                <a:ea typeface="宋体" panose="02010600030101010101" pitchFamily="2" charset="-122"/>
              </a:rPr>
              <a:t>中心化</a:t>
            </a:r>
            <a:r>
              <a:rPr lang="zh-CN" altLang="en-US" sz="2000" dirty="0">
                <a:solidFill>
                  <a:srgbClr val="FF0000"/>
                </a:solidFill>
                <a:latin typeface="宋体" panose="02010600030101010101" pitchFamily="2" charset="-122"/>
                <a:ea typeface="宋体" panose="02010600030101010101" pitchFamily="2" charset="-122"/>
              </a:rPr>
              <a:t>处</a:t>
            </a:r>
            <a:r>
              <a:rPr lang="zh-CN" altLang="en-US" sz="2000" i="0" dirty="0">
                <a:solidFill>
                  <a:srgbClr val="FF0000"/>
                </a:solidFill>
                <a:effectLst/>
                <a:latin typeface="宋体" panose="02010600030101010101" pitchFamily="2" charset="-122"/>
                <a:ea typeface="宋体" panose="02010600030101010101" pitchFamily="2" charset="-122"/>
              </a:rPr>
              <a:t>理和缩放处理</a:t>
            </a:r>
            <a:r>
              <a:rPr lang="zh-CN" altLang="en-US" sz="2000" b="0" i="0" dirty="0">
                <a:solidFill>
                  <a:srgbClr val="4D4D4D"/>
                </a:solidFill>
                <a:effectLst/>
                <a:latin typeface="宋体" panose="02010600030101010101" pitchFamily="2" charset="-122"/>
                <a:ea typeface="宋体" panose="02010600030101010101" pitchFamily="2" charset="-122"/>
              </a:rPr>
              <a:t>，在特征工程中比较常见。</a:t>
            </a:r>
            <a:endParaRPr lang="en-US" altLang="zh-CN" sz="2000" b="0" i="0" dirty="0">
              <a:solidFill>
                <a:srgbClr val="4D4D4D"/>
              </a:solidFill>
              <a:effectLst/>
              <a:latin typeface="宋体" panose="02010600030101010101" pitchFamily="2" charset="-122"/>
              <a:ea typeface="宋体" panose="02010600030101010101" pitchFamily="2" charset="-122"/>
            </a:endParaRPr>
          </a:p>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中心化的本质是</a:t>
            </a:r>
            <a:r>
              <a:rPr lang="zh-CN" altLang="en-US" sz="2000" i="0" dirty="0">
                <a:solidFill>
                  <a:srgbClr val="4D4D4D"/>
                </a:solidFill>
                <a:effectLst/>
                <a:latin typeface="宋体" panose="02010600030101010101" pitchFamily="2" charset="-122"/>
                <a:ea typeface="宋体" panose="02010600030101010101" pitchFamily="2" charset="-122"/>
              </a:rPr>
              <a:t>让所有数据减去一个固定值，即让数据样本平移到某个位置</a:t>
            </a:r>
            <a:r>
              <a:rPr lang="zh-CN" altLang="en-US" sz="2000" b="0" i="0" dirty="0">
                <a:solidFill>
                  <a:srgbClr val="4D4D4D"/>
                </a:solidFill>
                <a:effectLst/>
                <a:latin typeface="宋体" panose="02010600030101010101" pitchFamily="2" charset="-122"/>
                <a:ea typeface="宋体" panose="02010600030101010101" pitchFamily="2" charset="-122"/>
              </a:rPr>
              <a:t>。</a:t>
            </a:r>
          </a:p>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缩放的本质是</a:t>
            </a:r>
            <a:r>
              <a:rPr lang="zh-CN" altLang="en-US" sz="2000" i="0" dirty="0">
                <a:solidFill>
                  <a:srgbClr val="4D4D4D"/>
                </a:solidFill>
                <a:effectLst/>
                <a:latin typeface="宋体" panose="02010600030101010101" pitchFamily="2" charset="-122"/>
                <a:ea typeface="宋体" panose="02010600030101010101" pitchFamily="2" charset="-122"/>
              </a:rPr>
              <a:t>通过除以一个固定值，将数据固定在某个范围之中</a:t>
            </a:r>
            <a:r>
              <a:rPr lang="zh-CN" altLang="en-US" sz="2000" b="1" i="0" dirty="0">
                <a:solidFill>
                  <a:srgbClr val="4D4D4D"/>
                </a:solidFill>
                <a:effectLst/>
                <a:latin typeface="宋体" panose="02010600030101010101" pitchFamily="2" charset="-122"/>
                <a:ea typeface="宋体" panose="02010600030101010101" pitchFamily="2" charset="-122"/>
              </a:rPr>
              <a:t>。</a:t>
            </a:r>
            <a:endParaRPr lang="en-US" altLang="zh-CN" sz="2000" b="1" i="0" dirty="0">
              <a:solidFill>
                <a:srgbClr val="4D4D4D"/>
              </a:solidFill>
              <a:effectLst/>
              <a:latin typeface="宋体" panose="02010600030101010101" pitchFamily="2" charset="-122"/>
              <a:ea typeface="宋体" panose="02010600030101010101" pitchFamily="2" charset="-122"/>
            </a:endParaRPr>
          </a:p>
          <a:p>
            <a:pPr algn="just"/>
            <a:r>
              <a:rPr lang="zh-CN" altLang="en-US" dirty="0">
                <a:solidFill>
                  <a:srgbClr val="FF0000"/>
                </a:solidFill>
                <a:latin typeface="宋体" panose="02010600030101010101" pitchFamily="2" charset="-122"/>
                <a:ea typeface="宋体" panose="02010600030101010101" pitchFamily="2" charset="-122"/>
              </a:rPr>
              <a:t>注</a:t>
            </a:r>
            <a:r>
              <a:rPr lang="zh-CN" altLang="en-US" dirty="0">
                <a:latin typeface="宋体" panose="02010600030101010101" pitchFamily="2" charset="-122"/>
                <a:ea typeface="宋体" panose="02010600030101010101" pitchFamily="2" charset="-122"/>
              </a:rPr>
              <a:t>：</a:t>
            </a:r>
            <a:r>
              <a:rPr lang="zh-CN" altLang="en-US" b="0" i="0" dirty="0">
                <a:solidFill>
                  <a:srgbClr val="4D4D4D"/>
                </a:solidFill>
                <a:effectLst/>
                <a:latin typeface="宋体" panose="02010600030101010101" pitchFamily="2" charset="-122"/>
                <a:ea typeface="宋体" panose="02010600030101010101" pitchFamily="2" charset="-122"/>
              </a:rPr>
              <a:t>无量纲指的是将不同规格的数据转换到同一规格，或不同分布的数据转换到某个特定分布的需求，称之为数据“无量纲化”。</a:t>
            </a:r>
            <a:endParaRPr lang="zh-CN" altLang="en-US" sz="20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solidFill>
                  <a:srgbClr val="FF0000"/>
                </a:solidFill>
                <a:latin typeface="宋体" panose="02010600030101010101" pitchFamily="2" charset="-122"/>
                <a:ea typeface="宋体" panose="02010600030101010101" pitchFamily="2" charset="-122"/>
              </a:rPr>
              <a:t>五、时间序列数据增强：</a:t>
            </a:r>
          </a:p>
        </p:txBody>
      </p:sp>
      <p:sp>
        <p:nvSpPr>
          <p:cNvPr id="7" name="文本框 6">
            <a:extLst>
              <a:ext uri="{FF2B5EF4-FFF2-40B4-BE49-F238E27FC236}">
                <a16:creationId xmlns:a16="http://schemas.microsoft.com/office/drawing/2014/main" id="{F911C2C5-FDF3-50D9-1A7B-0164E40BED7B}"/>
              </a:ext>
            </a:extLst>
          </p:cNvPr>
          <p:cNvSpPr txBox="1"/>
          <p:nvPr/>
        </p:nvSpPr>
        <p:spPr>
          <a:xfrm>
            <a:off x="754601" y="1588552"/>
            <a:ext cx="10431262" cy="1735540"/>
          </a:xfrm>
          <a:prstGeom prst="rect">
            <a:avLst/>
          </a:prstGeom>
          <a:noFill/>
        </p:spPr>
        <p:txBody>
          <a:bodyPr wrap="square" rtlCol="0">
            <a:spAutoFit/>
          </a:bodyPr>
          <a:lstStyle/>
          <a:p>
            <a:pPr>
              <a:lnSpc>
                <a:spcPct val="150000"/>
              </a:lnSpc>
            </a:pP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、序列数据增强的基础方法：</a:t>
            </a:r>
            <a:endParaRPr lang="en-US" altLang="zh-CN" sz="2000" b="1"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1.1 </a:t>
            </a:r>
            <a:r>
              <a:rPr lang="zh-CN" altLang="en-US" dirty="0">
                <a:latin typeface="宋体" panose="02010600030101010101" pitchFamily="2" charset="-122"/>
                <a:ea typeface="宋体" panose="02010600030101010101" pitchFamily="2" charset="-122"/>
              </a:rPr>
              <a:t>几何变换：</a:t>
            </a:r>
            <a:endParaRPr lang="en-US" altLang="zh-CN" dirty="0">
              <a:latin typeface="宋体" panose="02010600030101010101" pitchFamily="2" charset="-122"/>
              <a:ea typeface="宋体" panose="02010600030101010101" pitchFamily="2" charset="-122"/>
            </a:endParaRPr>
          </a:p>
          <a:p>
            <a:pPr indent="457200" algn="just">
              <a:lnSpc>
                <a:spcPct val="150000"/>
              </a:lnSpc>
            </a:pPr>
            <a:r>
              <a:rPr lang="zh-CN" altLang="en-US" dirty="0">
                <a:latin typeface="宋体" panose="02010600030101010101" pitchFamily="2" charset="-122"/>
                <a:ea typeface="宋体" panose="02010600030101010101" pitchFamily="2" charset="-122"/>
              </a:rPr>
              <a:t>几何变换（</a:t>
            </a:r>
            <a:r>
              <a:rPr lang="en-US" altLang="zh-CN" dirty="0">
                <a:latin typeface="宋体" panose="02010600030101010101" pitchFamily="2" charset="-122"/>
                <a:ea typeface="宋体" panose="02010600030101010101" pitchFamily="2" charset="-122"/>
              </a:rPr>
              <a:t>geometric transformations</a:t>
            </a:r>
            <a:r>
              <a:rPr lang="zh-CN" altLang="en-US" dirty="0">
                <a:latin typeface="宋体" panose="02010600030101010101" pitchFamily="2" charset="-122"/>
                <a:ea typeface="宋体" panose="02010600030101010101" pitchFamily="2" charset="-122"/>
              </a:rPr>
              <a:t>）是最简单和常用的数据增强方法，如变换取值维度的</a:t>
            </a:r>
            <a:r>
              <a:rPr lang="zh-CN" altLang="en-US" dirty="0">
                <a:solidFill>
                  <a:srgbClr val="FF0000"/>
                </a:solidFill>
                <a:latin typeface="宋体" panose="02010600030101010101" pitchFamily="2" charset="-122"/>
                <a:ea typeface="宋体" panose="02010600030101010101" pitchFamily="2" charset="-122"/>
              </a:rPr>
              <a:t>翻转、缩放（</a:t>
            </a:r>
            <a:r>
              <a:rPr lang="en-US" altLang="zh-CN" dirty="0">
                <a:solidFill>
                  <a:srgbClr val="FF0000"/>
                </a:solidFill>
                <a:latin typeface="宋体" panose="02010600030101010101" pitchFamily="2" charset="-122"/>
                <a:ea typeface="宋体" panose="02010600030101010101" pitchFamily="2" charset="-122"/>
              </a:rPr>
              <a:t>scaling</a:t>
            </a:r>
            <a:r>
              <a:rPr lang="zh-CN" altLang="en-US" dirty="0">
                <a:solidFill>
                  <a:srgbClr val="FF0000"/>
                </a:solidFill>
                <a:latin typeface="宋体" panose="02010600030101010101" pitchFamily="2" charset="-122"/>
                <a:ea typeface="宋体" panose="02010600030101010101" pitchFamily="2" charset="-122"/>
              </a:rPr>
              <a:t>）或变 换 时 间 维 度 的 窗 口 规 整（</a:t>
            </a:r>
            <a:r>
              <a:rPr lang="en-US" altLang="zh-CN" dirty="0">
                <a:solidFill>
                  <a:srgbClr val="FF0000"/>
                </a:solidFill>
                <a:latin typeface="宋体" panose="02010600030101010101" pitchFamily="2" charset="-122"/>
                <a:ea typeface="宋体" panose="02010600030101010101" pitchFamily="2" charset="-122"/>
              </a:rPr>
              <a:t>window warping</a:t>
            </a:r>
            <a:r>
              <a:rPr lang="zh-CN" altLang="en-US" dirty="0">
                <a:solidFill>
                  <a:srgbClr val="FF0000"/>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等。</a:t>
            </a:r>
          </a:p>
        </p:txBody>
      </p:sp>
      <p:pic>
        <p:nvPicPr>
          <p:cNvPr id="9" name="图片 8">
            <a:extLst>
              <a:ext uri="{FF2B5EF4-FFF2-40B4-BE49-F238E27FC236}">
                <a16:creationId xmlns:a16="http://schemas.microsoft.com/office/drawing/2014/main" id="{9A63E107-1B7F-970E-D861-ADBA6BB143FF}"/>
              </a:ext>
            </a:extLst>
          </p:cNvPr>
          <p:cNvPicPr>
            <a:picLocks noChangeAspect="1"/>
          </p:cNvPicPr>
          <p:nvPr/>
        </p:nvPicPr>
        <p:blipFill>
          <a:blip r:embed="rId4"/>
          <a:stretch>
            <a:fillRect/>
          </a:stretch>
        </p:blipFill>
        <p:spPr>
          <a:xfrm>
            <a:off x="855307" y="3668465"/>
            <a:ext cx="5114925" cy="1704975"/>
          </a:xfrm>
          <a:prstGeom prst="rect">
            <a:avLst/>
          </a:prstGeom>
        </p:spPr>
      </p:pic>
      <p:pic>
        <p:nvPicPr>
          <p:cNvPr id="12" name="图片 11">
            <a:extLst>
              <a:ext uri="{FF2B5EF4-FFF2-40B4-BE49-F238E27FC236}">
                <a16:creationId xmlns:a16="http://schemas.microsoft.com/office/drawing/2014/main" id="{E59F7401-574B-7D06-DCCF-692FFC749115}"/>
              </a:ext>
            </a:extLst>
          </p:cNvPr>
          <p:cNvPicPr>
            <a:picLocks noChangeAspect="1"/>
          </p:cNvPicPr>
          <p:nvPr/>
        </p:nvPicPr>
        <p:blipFill>
          <a:blip r:embed="rId5"/>
          <a:stretch>
            <a:fillRect/>
          </a:stretch>
        </p:blipFill>
        <p:spPr>
          <a:xfrm>
            <a:off x="6078893" y="3649415"/>
            <a:ext cx="5257800" cy="1724025"/>
          </a:xfrm>
          <a:prstGeom prst="rect">
            <a:avLst/>
          </a:prstGeom>
        </p:spPr>
      </p:pic>
    </p:spTree>
    <p:extLst>
      <p:ext uri="{BB962C8B-B14F-4D97-AF65-F5344CB8AC3E}">
        <p14:creationId xmlns:p14="http://schemas.microsoft.com/office/powerpoint/2010/main" val="67503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solidFill>
                  <a:srgbClr val="FF0000"/>
                </a:solidFill>
                <a:latin typeface="宋体" panose="02010600030101010101" pitchFamily="2" charset="-122"/>
                <a:ea typeface="宋体" panose="02010600030101010101" pitchFamily="2" charset="-122"/>
              </a:rPr>
              <a:t>五、时间序列数据增强：</a:t>
            </a:r>
          </a:p>
        </p:txBody>
      </p:sp>
      <p:sp>
        <p:nvSpPr>
          <p:cNvPr id="7" name="文本框 6">
            <a:extLst>
              <a:ext uri="{FF2B5EF4-FFF2-40B4-BE49-F238E27FC236}">
                <a16:creationId xmlns:a16="http://schemas.microsoft.com/office/drawing/2014/main" id="{F911C2C5-FDF3-50D9-1A7B-0164E40BED7B}"/>
              </a:ext>
            </a:extLst>
          </p:cNvPr>
          <p:cNvSpPr txBox="1"/>
          <p:nvPr/>
        </p:nvSpPr>
        <p:spPr>
          <a:xfrm>
            <a:off x="732145" y="1429150"/>
            <a:ext cx="6782541" cy="2790187"/>
          </a:xfrm>
          <a:prstGeom prst="rect">
            <a:avLst/>
          </a:prstGeom>
          <a:noFill/>
        </p:spPr>
        <p:txBody>
          <a:bodyPr wrap="square" rtlCol="0">
            <a:spAutoFit/>
          </a:bodyPr>
          <a:lstStyle/>
          <a:p>
            <a:pPr>
              <a:lnSpc>
                <a:spcPct val="150000"/>
              </a:lnSpc>
            </a:pP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、序列数据增强的基础方法：</a:t>
            </a:r>
            <a:endParaRPr lang="en-US" altLang="zh-CN" sz="2000" b="1" dirty="0">
              <a:latin typeface="宋体" panose="02010600030101010101" pitchFamily="2" charset="-122"/>
              <a:ea typeface="宋体" panose="02010600030101010101" pitchFamily="2" charset="-122"/>
            </a:endParaRPr>
          </a:p>
          <a:p>
            <a:pPr>
              <a:lnSpc>
                <a:spcPct val="150000"/>
              </a:lnSpc>
            </a:pPr>
            <a:r>
              <a:rPr lang="en-US" altLang="zh-CN" sz="2000" dirty="0">
                <a:latin typeface="宋体" panose="02010600030101010101" pitchFamily="2" charset="-122"/>
                <a:ea typeface="宋体" panose="02010600030101010101" pitchFamily="2" charset="-122"/>
              </a:rPr>
              <a:t>1.2 </a:t>
            </a:r>
            <a:r>
              <a:rPr lang="zh-CN" altLang="en-US" sz="2000" dirty="0">
                <a:latin typeface="宋体" panose="02010600030101010101" pitchFamily="2" charset="-122"/>
                <a:ea typeface="宋体" panose="02010600030101010101" pitchFamily="2" charset="-122"/>
              </a:rPr>
              <a:t>窗口裁剪：</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对序列数据进行裁剪，被称为窗口裁剪或窗口切片，通过一个滑动窗口在序列上不断滑动取样，生成多个长度更短的新序列；可将新序列拉长到与原序列长度相同；或在采样过程中引入随机性，只保留部分新序列。</a:t>
            </a:r>
          </a:p>
        </p:txBody>
      </p:sp>
      <p:sp>
        <p:nvSpPr>
          <p:cNvPr id="3" name="文本框 2">
            <a:extLst>
              <a:ext uri="{FF2B5EF4-FFF2-40B4-BE49-F238E27FC236}">
                <a16:creationId xmlns:a16="http://schemas.microsoft.com/office/drawing/2014/main" id="{CCEE43B6-E0E4-F68D-D584-D86F82368410}"/>
              </a:ext>
            </a:extLst>
          </p:cNvPr>
          <p:cNvSpPr txBox="1"/>
          <p:nvPr/>
        </p:nvSpPr>
        <p:spPr>
          <a:xfrm>
            <a:off x="656948" y="4300537"/>
            <a:ext cx="6782540" cy="1866858"/>
          </a:xfrm>
          <a:prstGeom prst="rect">
            <a:avLst/>
          </a:prstGeom>
          <a:noFill/>
        </p:spPr>
        <p:txBody>
          <a:bodyPr wrap="square">
            <a:spAutoFit/>
          </a:bodyPr>
          <a:lstStyle/>
          <a:p>
            <a:pPr algn="just">
              <a:lnSpc>
                <a:spcPct val="150000"/>
              </a:lnSpc>
            </a:pPr>
            <a:r>
              <a:rPr lang="en-US" altLang="zh-CN" sz="2000" dirty="0">
                <a:latin typeface="宋体" panose="02010600030101010101" pitchFamily="2" charset="-122"/>
                <a:ea typeface="宋体" panose="02010600030101010101" pitchFamily="2" charset="-122"/>
              </a:rPr>
              <a:t>1.3 </a:t>
            </a:r>
            <a:r>
              <a:rPr lang="zh-CN" altLang="en-US" sz="2000" dirty="0">
                <a:latin typeface="宋体" panose="02010600030101010101" pitchFamily="2" charset="-122"/>
                <a:ea typeface="宋体" panose="02010600030101010101" pitchFamily="2" charset="-122"/>
              </a:rPr>
              <a:t>添加噪声：</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对于数值型序列数据，可以对每一个取值随机地添加一定的噪声来生成新的序列，且不影响序列的整体性质和标签信息。最常被用来添加的噪声是高斯噪声。</a:t>
            </a:r>
          </a:p>
        </p:txBody>
      </p:sp>
      <p:pic>
        <p:nvPicPr>
          <p:cNvPr id="10" name="图片 9">
            <a:extLst>
              <a:ext uri="{FF2B5EF4-FFF2-40B4-BE49-F238E27FC236}">
                <a16:creationId xmlns:a16="http://schemas.microsoft.com/office/drawing/2014/main" id="{C914A3AD-AE20-0A13-2F13-6CE86F69FEDB}"/>
              </a:ext>
            </a:extLst>
          </p:cNvPr>
          <p:cNvPicPr>
            <a:picLocks noChangeAspect="1"/>
          </p:cNvPicPr>
          <p:nvPr/>
        </p:nvPicPr>
        <p:blipFill>
          <a:blip r:embed="rId4"/>
          <a:stretch>
            <a:fillRect/>
          </a:stretch>
        </p:blipFill>
        <p:spPr>
          <a:xfrm>
            <a:off x="8068585" y="567138"/>
            <a:ext cx="2698234" cy="1724025"/>
          </a:xfrm>
          <a:prstGeom prst="rect">
            <a:avLst/>
          </a:prstGeom>
        </p:spPr>
      </p:pic>
      <p:pic>
        <p:nvPicPr>
          <p:cNvPr id="14" name="图片 13">
            <a:extLst>
              <a:ext uri="{FF2B5EF4-FFF2-40B4-BE49-F238E27FC236}">
                <a16:creationId xmlns:a16="http://schemas.microsoft.com/office/drawing/2014/main" id="{7C777E00-E306-9B4D-8D43-A1D64DF284BF}"/>
              </a:ext>
            </a:extLst>
          </p:cNvPr>
          <p:cNvPicPr>
            <a:picLocks noChangeAspect="1"/>
          </p:cNvPicPr>
          <p:nvPr/>
        </p:nvPicPr>
        <p:blipFill>
          <a:blip r:embed="rId5"/>
          <a:stretch>
            <a:fillRect/>
          </a:stretch>
        </p:blipFill>
        <p:spPr>
          <a:xfrm>
            <a:off x="8109344" y="2557462"/>
            <a:ext cx="2657474" cy="1743075"/>
          </a:xfrm>
          <a:prstGeom prst="rect">
            <a:avLst/>
          </a:prstGeom>
        </p:spPr>
      </p:pic>
      <p:pic>
        <p:nvPicPr>
          <p:cNvPr id="16" name="图片 15">
            <a:extLst>
              <a:ext uri="{FF2B5EF4-FFF2-40B4-BE49-F238E27FC236}">
                <a16:creationId xmlns:a16="http://schemas.microsoft.com/office/drawing/2014/main" id="{122B721A-C368-9C93-0112-A1E6CE6EFB18}"/>
              </a:ext>
            </a:extLst>
          </p:cNvPr>
          <p:cNvPicPr>
            <a:picLocks noChangeAspect="1"/>
          </p:cNvPicPr>
          <p:nvPr/>
        </p:nvPicPr>
        <p:blipFill>
          <a:blip r:embed="rId6"/>
          <a:stretch>
            <a:fillRect/>
          </a:stretch>
        </p:blipFill>
        <p:spPr>
          <a:xfrm>
            <a:off x="8109345" y="4635485"/>
            <a:ext cx="2657474" cy="1724025"/>
          </a:xfrm>
          <a:prstGeom prst="rect">
            <a:avLst/>
          </a:prstGeom>
        </p:spPr>
      </p:pic>
    </p:spTree>
    <p:extLst>
      <p:ext uri="{BB962C8B-B14F-4D97-AF65-F5344CB8AC3E}">
        <p14:creationId xmlns:p14="http://schemas.microsoft.com/office/powerpoint/2010/main" val="265470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solidFill>
                  <a:srgbClr val="FF0000"/>
                </a:solidFill>
                <a:latin typeface="宋体" panose="02010600030101010101" pitchFamily="2" charset="-122"/>
                <a:ea typeface="宋体" panose="02010600030101010101" pitchFamily="2" charset="-122"/>
              </a:rPr>
              <a:t>五、时间序列数据增强：</a:t>
            </a:r>
          </a:p>
        </p:txBody>
      </p:sp>
      <p:sp>
        <p:nvSpPr>
          <p:cNvPr id="7" name="文本框 6">
            <a:extLst>
              <a:ext uri="{FF2B5EF4-FFF2-40B4-BE49-F238E27FC236}">
                <a16:creationId xmlns:a16="http://schemas.microsoft.com/office/drawing/2014/main" id="{F911C2C5-FDF3-50D9-1A7B-0164E40BED7B}"/>
              </a:ext>
            </a:extLst>
          </p:cNvPr>
          <p:cNvSpPr txBox="1"/>
          <p:nvPr/>
        </p:nvSpPr>
        <p:spPr>
          <a:xfrm>
            <a:off x="732145" y="1429150"/>
            <a:ext cx="10267288" cy="3266279"/>
          </a:xfrm>
          <a:prstGeom prst="rect">
            <a:avLst/>
          </a:prstGeom>
          <a:noFill/>
        </p:spPr>
        <p:txBody>
          <a:bodyPr wrap="square" rtlCol="0">
            <a:spAutoFit/>
          </a:bodyPr>
          <a:lstStyle/>
          <a:p>
            <a:pPr>
              <a:lnSpc>
                <a:spcPct val="150000"/>
              </a:lnSpc>
            </a:pP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、序列数据增强的基础方法：</a:t>
            </a:r>
            <a:endParaRPr lang="en-US" altLang="zh-CN" sz="2000" b="1" dirty="0">
              <a:latin typeface="宋体" panose="02010600030101010101" pitchFamily="2" charset="-122"/>
              <a:ea typeface="宋体" panose="02010600030101010101" pitchFamily="2" charset="-122"/>
            </a:endParaRPr>
          </a:p>
          <a:p>
            <a:pPr>
              <a:lnSpc>
                <a:spcPct val="150000"/>
              </a:lnSpc>
            </a:pPr>
            <a:r>
              <a:rPr lang="en-US" altLang="zh-CN" sz="2000" dirty="0">
                <a:latin typeface="宋体" panose="02010600030101010101" pitchFamily="2" charset="-122"/>
                <a:ea typeface="宋体" panose="02010600030101010101" pitchFamily="2" charset="-122"/>
              </a:rPr>
              <a:t>1.4 </a:t>
            </a:r>
            <a:r>
              <a:rPr lang="zh-CN" altLang="en-US" sz="2000" dirty="0">
                <a:latin typeface="宋体" panose="02010600030101010101" pitchFamily="2" charset="-122"/>
                <a:ea typeface="宋体" panose="02010600030101010101" pitchFamily="2" charset="-122"/>
              </a:rPr>
              <a:t>在频域中进行变化：</a:t>
            </a:r>
            <a:endParaRPr lang="en-US" altLang="zh-CN" sz="2000" dirty="0">
              <a:latin typeface="宋体" panose="02010600030101010101" pitchFamily="2" charset="-122"/>
              <a:ea typeface="宋体" panose="02010600030101010101" pitchFamily="2" charset="-122"/>
            </a:endParaRPr>
          </a:p>
          <a:p>
            <a:pPr>
              <a:lnSpc>
                <a:spcPct val="150000"/>
              </a:lnSpc>
            </a:pPr>
            <a:r>
              <a:rPr lang="en-US" altLang="zh-CN" sz="2000" dirty="0">
                <a:latin typeface="宋体" panose="02010600030101010101" pitchFamily="2" charset="-122"/>
                <a:ea typeface="宋体" panose="02010600030101010101" pitchFamily="2" charset="-122"/>
              </a:rPr>
              <a:t>1.5</a:t>
            </a:r>
            <a:r>
              <a:rPr lang="zh-CN" altLang="en-US" sz="2000" dirty="0">
                <a:latin typeface="宋体" panose="02010600030101010101" pitchFamily="2" charset="-122"/>
                <a:ea typeface="宋体" panose="02010600030101010101" pitchFamily="2" charset="-122"/>
              </a:rPr>
              <a:t> 基于混合或分解的方法：</a:t>
            </a:r>
            <a:endParaRPr lang="en-US" altLang="zh-CN" sz="2000" dirty="0">
              <a:latin typeface="宋体" panose="02010600030101010101" pitchFamily="2" charset="-122"/>
              <a:ea typeface="宋体" panose="02010600030101010101" pitchFamily="2" charset="-122"/>
            </a:endParaRPr>
          </a:p>
          <a:p>
            <a:pPr>
              <a:lnSpc>
                <a:spcPct val="150000"/>
              </a:lnSpc>
            </a:pPr>
            <a:r>
              <a:rPr lang="en-US" altLang="zh-CN" sz="2000" dirty="0">
                <a:latin typeface="宋体" panose="02010600030101010101" pitchFamily="2" charset="-122"/>
                <a:ea typeface="宋体" panose="02010600030101010101" pitchFamily="2" charset="-122"/>
              </a:rPr>
              <a:t>1.6 </a:t>
            </a:r>
            <a:r>
              <a:rPr lang="zh-CN" altLang="en-US" sz="2000" dirty="0">
                <a:latin typeface="宋体" panose="02010600030101010101" pitchFamily="2" charset="-122"/>
                <a:ea typeface="宋体" panose="02010600030101010101" pitchFamily="2" charset="-122"/>
              </a:rPr>
              <a:t>异常标签扩展：</a:t>
            </a:r>
            <a:endParaRPr lang="en-US" altLang="zh-CN" sz="2000" dirty="0">
              <a:latin typeface="宋体" panose="02010600030101010101" pitchFamily="2" charset="-122"/>
              <a:ea typeface="宋体" panose="02010600030101010101" pitchFamily="2" charset="-122"/>
            </a:endParaRPr>
          </a:p>
          <a:p>
            <a:pPr indent="457200">
              <a:lnSpc>
                <a:spcPct val="150000"/>
              </a:lnSpc>
            </a:pPr>
            <a:r>
              <a:rPr lang="zh-CN" altLang="en-US" sz="2000" dirty="0">
                <a:latin typeface="宋体" panose="02010600030101010101" pitchFamily="2" charset="-122"/>
                <a:ea typeface="宋体" panose="02010600030101010101" pitchFamily="2" charset="-122"/>
              </a:rPr>
              <a:t>异常标签扩展是一种仅</a:t>
            </a:r>
            <a:r>
              <a:rPr lang="zh-CN" altLang="en-US" sz="2000" dirty="0">
                <a:solidFill>
                  <a:srgbClr val="FF0000"/>
                </a:solidFill>
                <a:latin typeface="宋体" panose="02010600030101010101" pitchFamily="2" charset="-122"/>
                <a:ea typeface="宋体" panose="02010600030101010101" pitchFamily="2" charset="-122"/>
              </a:rPr>
              <a:t>针对异常检测任务</a:t>
            </a:r>
            <a:r>
              <a:rPr lang="zh-CN" altLang="en-US" sz="2000" dirty="0">
                <a:latin typeface="宋体" panose="02010600030101010101" pitchFamily="2" charset="-122"/>
                <a:ea typeface="宋体" panose="02010600030101010101" pitchFamily="2" charset="-122"/>
              </a:rPr>
              <a:t>的数据增强的方法。</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利用异常的模糊性和持续性，将与已经标注 为异常的数据点在时间上和属性取值上都接近的点也标注成异常点，来达到增加异常数据点的目的。</a:t>
            </a:r>
            <a:endParaRPr lang="en-US" altLang="zh-CN" sz="20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EA5330BF-9199-177F-33C6-FD2E67570B36}"/>
              </a:ext>
            </a:extLst>
          </p:cNvPr>
          <p:cNvPicPr>
            <a:picLocks noChangeAspect="1"/>
          </p:cNvPicPr>
          <p:nvPr/>
        </p:nvPicPr>
        <p:blipFill>
          <a:blip r:embed="rId4"/>
          <a:stretch>
            <a:fillRect/>
          </a:stretch>
        </p:blipFill>
        <p:spPr>
          <a:xfrm>
            <a:off x="1721020" y="4695429"/>
            <a:ext cx="4271407" cy="1733103"/>
          </a:xfrm>
          <a:prstGeom prst="rect">
            <a:avLst/>
          </a:prstGeom>
        </p:spPr>
      </p:pic>
      <p:pic>
        <p:nvPicPr>
          <p:cNvPr id="8" name="图片 7">
            <a:extLst>
              <a:ext uri="{FF2B5EF4-FFF2-40B4-BE49-F238E27FC236}">
                <a16:creationId xmlns:a16="http://schemas.microsoft.com/office/drawing/2014/main" id="{EA7EA5ED-4BEA-8045-9D1B-1868A439C8EE}"/>
              </a:ext>
            </a:extLst>
          </p:cNvPr>
          <p:cNvPicPr>
            <a:picLocks noChangeAspect="1"/>
          </p:cNvPicPr>
          <p:nvPr/>
        </p:nvPicPr>
        <p:blipFill>
          <a:blip r:embed="rId5"/>
          <a:stretch>
            <a:fillRect/>
          </a:stretch>
        </p:blipFill>
        <p:spPr>
          <a:xfrm>
            <a:off x="6163955" y="4695429"/>
            <a:ext cx="4271407" cy="1720855"/>
          </a:xfrm>
          <a:prstGeom prst="rect">
            <a:avLst/>
          </a:prstGeom>
        </p:spPr>
      </p:pic>
    </p:spTree>
    <p:extLst>
      <p:ext uri="{BB962C8B-B14F-4D97-AF65-F5344CB8AC3E}">
        <p14:creationId xmlns:p14="http://schemas.microsoft.com/office/powerpoint/2010/main" val="128307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solidFill>
                  <a:srgbClr val="FF0000"/>
                </a:solidFill>
                <a:latin typeface="宋体" panose="02010600030101010101" pitchFamily="2" charset="-122"/>
                <a:ea typeface="宋体" panose="02010600030101010101" pitchFamily="2" charset="-122"/>
              </a:rPr>
              <a:t>五、时间序列数据增强：</a:t>
            </a:r>
          </a:p>
        </p:txBody>
      </p:sp>
      <p:sp>
        <p:nvSpPr>
          <p:cNvPr id="7" name="文本框 6">
            <a:extLst>
              <a:ext uri="{FF2B5EF4-FFF2-40B4-BE49-F238E27FC236}">
                <a16:creationId xmlns:a16="http://schemas.microsoft.com/office/drawing/2014/main" id="{F911C2C5-FDF3-50D9-1A7B-0164E40BED7B}"/>
              </a:ext>
            </a:extLst>
          </p:cNvPr>
          <p:cNvSpPr txBox="1"/>
          <p:nvPr/>
        </p:nvSpPr>
        <p:spPr>
          <a:xfrm>
            <a:off x="732145" y="1429150"/>
            <a:ext cx="6354640" cy="1866858"/>
          </a:xfrm>
          <a:prstGeom prst="rect">
            <a:avLst/>
          </a:prstGeom>
          <a:noFill/>
        </p:spPr>
        <p:txBody>
          <a:bodyPr wrap="square" rtlCol="0">
            <a:spAutoFit/>
          </a:bodyPr>
          <a:lstStyle/>
          <a:p>
            <a:pPr>
              <a:lnSpc>
                <a:spcPct val="150000"/>
              </a:lnSpc>
            </a:pP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、基于深度学习的序列数据增强方法：</a:t>
            </a:r>
            <a:endParaRPr lang="en-US" altLang="zh-CN" sz="2000" b="1" dirty="0">
              <a:latin typeface="宋体" panose="02010600030101010101" pitchFamily="2" charset="-122"/>
              <a:ea typeface="宋体" panose="02010600030101010101" pitchFamily="2" charset="-122"/>
            </a:endParaRPr>
          </a:p>
          <a:p>
            <a:pPr indent="457200">
              <a:lnSpc>
                <a:spcPct val="150000"/>
              </a:lnSpc>
            </a:pPr>
            <a:r>
              <a:rPr lang="en-US" altLang="zh-CN" sz="2000" dirty="0">
                <a:latin typeface="宋体" panose="02010600030101010101" pitchFamily="2" charset="-122"/>
                <a:ea typeface="宋体" panose="02010600030101010101" pitchFamily="2" charset="-122"/>
              </a:rPr>
              <a:t>2.1</a:t>
            </a:r>
            <a:r>
              <a:rPr lang="zh-CN" altLang="en-US" sz="2000" dirty="0">
                <a:latin typeface="宋体" panose="02010600030101010101" pitchFamily="2" charset="-122"/>
                <a:ea typeface="宋体" panose="02010600030101010101" pitchFamily="2" charset="-122"/>
              </a:rPr>
              <a:t>、生成式对抗网络（</a:t>
            </a:r>
            <a:r>
              <a:rPr lang="en-US" altLang="zh-CN" sz="2000" dirty="0">
                <a:latin typeface="宋体" panose="02010600030101010101" pitchFamily="2" charset="-122"/>
                <a:ea typeface="宋体" panose="02010600030101010101" pitchFamily="2" charset="-122"/>
              </a:rPr>
              <a:t>GAN</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nSpc>
                <a:spcPct val="150000"/>
              </a:lnSpc>
            </a:pPr>
            <a:r>
              <a:rPr lang="zh-CN" altLang="en-US" sz="2000" dirty="0">
                <a:latin typeface="宋体" panose="02010600030101010101" pitchFamily="2" charset="-122"/>
                <a:ea typeface="宋体" panose="02010600030101010101" pitchFamily="2" charset="-122"/>
              </a:rPr>
              <a:t>生成式对抗网络直接生成能“以假乱真”的与训练数据非常接近的新数据。</a:t>
            </a:r>
            <a:endParaRPr lang="en-US" altLang="zh-CN" sz="2000" dirty="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5F236F41-5B59-319A-0262-AB70A475C4EC}"/>
              </a:ext>
            </a:extLst>
          </p:cNvPr>
          <p:cNvPicPr>
            <a:picLocks noChangeAspect="1"/>
          </p:cNvPicPr>
          <p:nvPr/>
        </p:nvPicPr>
        <p:blipFill>
          <a:blip r:embed="rId4"/>
          <a:stretch>
            <a:fillRect/>
          </a:stretch>
        </p:blipFill>
        <p:spPr>
          <a:xfrm>
            <a:off x="7086785" y="2050742"/>
            <a:ext cx="4359688" cy="3872429"/>
          </a:xfrm>
          <a:prstGeom prst="rect">
            <a:avLst/>
          </a:prstGeom>
        </p:spPr>
      </p:pic>
      <p:sp>
        <p:nvSpPr>
          <p:cNvPr id="6" name="文本框 5">
            <a:extLst>
              <a:ext uri="{FF2B5EF4-FFF2-40B4-BE49-F238E27FC236}">
                <a16:creationId xmlns:a16="http://schemas.microsoft.com/office/drawing/2014/main" id="{F25D15B7-9434-A109-9DED-C9331015495B}"/>
              </a:ext>
            </a:extLst>
          </p:cNvPr>
          <p:cNvSpPr txBox="1"/>
          <p:nvPr/>
        </p:nvSpPr>
        <p:spPr>
          <a:xfrm>
            <a:off x="8615778" y="6101704"/>
            <a:ext cx="182436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生成式对抗网络</a:t>
            </a:r>
          </a:p>
        </p:txBody>
      </p:sp>
      <p:sp>
        <p:nvSpPr>
          <p:cNvPr id="10" name="文本框 9">
            <a:extLst>
              <a:ext uri="{FF2B5EF4-FFF2-40B4-BE49-F238E27FC236}">
                <a16:creationId xmlns:a16="http://schemas.microsoft.com/office/drawing/2014/main" id="{FC36B071-4485-720E-4DFA-94ED385EA11A}"/>
              </a:ext>
            </a:extLst>
          </p:cNvPr>
          <p:cNvSpPr txBox="1"/>
          <p:nvPr/>
        </p:nvSpPr>
        <p:spPr>
          <a:xfrm>
            <a:off x="656948" y="3204396"/>
            <a:ext cx="6094520" cy="1405193"/>
          </a:xfrm>
          <a:prstGeom prst="rect">
            <a:avLst/>
          </a:prstGeom>
          <a:noFill/>
        </p:spPr>
        <p:txBody>
          <a:bodyPr wrap="square">
            <a:spAutoFit/>
          </a:bodyPr>
          <a:lstStyle/>
          <a:p>
            <a:pPr indent="457200" algn="just">
              <a:lnSpc>
                <a:spcPct val="150000"/>
              </a:lnSpc>
            </a:pPr>
            <a:r>
              <a:rPr lang="zh-CN" altLang="en-US" sz="2000" dirty="0">
                <a:latin typeface="宋体" panose="02010600030101010101" pitchFamily="2" charset="-122"/>
                <a:ea typeface="宋体" panose="02010600030101010101" pitchFamily="2" charset="-122"/>
              </a:rPr>
              <a:t>判别器判断样本是原始数据集的还是模型生成的，而生成器尽可能地最大化判别器判断错误的概率，整个模型的优化是一个二元极大极小博弈。</a:t>
            </a:r>
          </a:p>
        </p:txBody>
      </p:sp>
      <p:sp>
        <p:nvSpPr>
          <p:cNvPr id="13" name="文本框 12">
            <a:extLst>
              <a:ext uri="{FF2B5EF4-FFF2-40B4-BE49-F238E27FC236}">
                <a16:creationId xmlns:a16="http://schemas.microsoft.com/office/drawing/2014/main" id="{273C85AC-5D9F-3CD5-1D1B-F25050B0A15E}"/>
              </a:ext>
            </a:extLst>
          </p:cNvPr>
          <p:cNvSpPr txBox="1"/>
          <p:nvPr/>
        </p:nvSpPr>
        <p:spPr>
          <a:xfrm>
            <a:off x="656948" y="4609589"/>
            <a:ext cx="6094520" cy="1866858"/>
          </a:xfrm>
          <a:prstGeom prst="rect">
            <a:avLst/>
          </a:prstGeom>
          <a:noFill/>
        </p:spPr>
        <p:txBody>
          <a:bodyPr wrap="square">
            <a:spAutoFit/>
          </a:bodyPr>
          <a:lstStyle/>
          <a:p>
            <a:pPr indent="457200" algn="just">
              <a:lnSpc>
                <a:spcPct val="150000"/>
              </a:lnSpc>
            </a:pPr>
            <a:r>
              <a:rPr lang="zh-CN" altLang="en-US" sz="2000" dirty="0">
                <a:latin typeface="宋体" panose="02010600030101010101" pitchFamily="2" charset="-122"/>
                <a:ea typeface="宋体" panose="02010600030101010101" pitchFamily="2" charset="-122"/>
              </a:rPr>
              <a:t>生成器把一个简单的分布（隐分布）映射到一个和真实数据集相近的复杂分布；同时得到把复杂分布映射回一种隐分布的方法，这种方法就可以被用来做特征表示。</a:t>
            </a:r>
          </a:p>
        </p:txBody>
      </p:sp>
    </p:spTree>
    <p:extLst>
      <p:ext uri="{BB962C8B-B14F-4D97-AF65-F5344CB8AC3E}">
        <p14:creationId xmlns:p14="http://schemas.microsoft.com/office/powerpoint/2010/main" val="532297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solidFill>
                  <a:srgbClr val="FF0000"/>
                </a:solidFill>
                <a:latin typeface="宋体" panose="02010600030101010101" pitchFamily="2" charset="-122"/>
                <a:ea typeface="宋体" panose="02010600030101010101" pitchFamily="2" charset="-122"/>
              </a:rPr>
              <a:t>五、时间序列数据增强：</a:t>
            </a:r>
          </a:p>
        </p:txBody>
      </p:sp>
      <p:sp>
        <p:nvSpPr>
          <p:cNvPr id="7" name="文本框 6">
            <a:extLst>
              <a:ext uri="{FF2B5EF4-FFF2-40B4-BE49-F238E27FC236}">
                <a16:creationId xmlns:a16="http://schemas.microsoft.com/office/drawing/2014/main" id="{F911C2C5-FDF3-50D9-1A7B-0164E40BED7B}"/>
              </a:ext>
            </a:extLst>
          </p:cNvPr>
          <p:cNvSpPr txBox="1"/>
          <p:nvPr/>
        </p:nvSpPr>
        <p:spPr>
          <a:xfrm>
            <a:off x="820313" y="1638898"/>
            <a:ext cx="10551373" cy="1866858"/>
          </a:xfrm>
          <a:prstGeom prst="rect">
            <a:avLst/>
          </a:prstGeom>
          <a:noFill/>
        </p:spPr>
        <p:txBody>
          <a:bodyPr wrap="square" rtlCol="0">
            <a:spAutoFit/>
          </a:bodyPr>
          <a:lstStyle/>
          <a:p>
            <a:pPr>
              <a:lnSpc>
                <a:spcPct val="150000"/>
              </a:lnSpc>
            </a:pP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、基于深度学习的序列数据增强方法：</a:t>
            </a:r>
            <a:endParaRPr lang="en-US" altLang="zh-CN" sz="2000" b="1" dirty="0">
              <a:latin typeface="宋体" panose="02010600030101010101" pitchFamily="2" charset="-122"/>
              <a:ea typeface="宋体" panose="02010600030101010101" pitchFamily="2" charset="-122"/>
            </a:endParaRPr>
          </a:p>
          <a:p>
            <a:pPr indent="457200">
              <a:lnSpc>
                <a:spcPct val="150000"/>
              </a:lnSpc>
            </a:pPr>
            <a:r>
              <a:rPr lang="en-US" altLang="zh-CN" sz="2000" dirty="0">
                <a:latin typeface="宋体" panose="02010600030101010101" pitchFamily="2" charset="-122"/>
                <a:ea typeface="宋体" panose="02010600030101010101" pitchFamily="2" charset="-122"/>
              </a:rPr>
              <a:t>2.2</a:t>
            </a:r>
            <a:r>
              <a:rPr lang="zh-CN" altLang="en-US" sz="2000" dirty="0">
                <a:latin typeface="宋体" panose="02010600030101010101" pitchFamily="2" charset="-122"/>
                <a:ea typeface="宋体" panose="02010600030101010101" pitchFamily="2" charset="-122"/>
              </a:rPr>
              <a:t>、基于</a:t>
            </a:r>
            <a:r>
              <a:rPr lang="en-US" altLang="zh-CN" sz="2000" dirty="0">
                <a:latin typeface="宋体" panose="02010600030101010101" pitchFamily="2" charset="-122"/>
                <a:ea typeface="宋体" panose="02010600030101010101" pitchFamily="2" charset="-122"/>
              </a:rPr>
              <a:t>CNN</a:t>
            </a:r>
            <a:r>
              <a:rPr lang="zh-CN" altLang="en-US" sz="2000" dirty="0">
                <a:latin typeface="宋体" panose="02010600030101010101" pitchFamily="2" charset="-122"/>
                <a:ea typeface="宋体" panose="02010600030101010101" pitchFamily="2" charset="-122"/>
              </a:rPr>
              <a:t>的</a:t>
            </a:r>
            <a:r>
              <a:rPr lang="en-US" altLang="zh-CN" sz="2000" dirty="0">
                <a:latin typeface="宋体" panose="02010600030101010101" pitchFamily="2" charset="-122"/>
                <a:ea typeface="宋体" panose="02010600030101010101" pitchFamily="2" charset="-122"/>
              </a:rPr>
              <a:t>GAN</a:t>
            </a:r>
          </a:p>
          <a:p>
            <a:pPr indent="457200">
              <a:lnSpc>
                <a:spcPct val="150000"/>
              </a:lnSpc>
            </a:pPr>
            <a:r>
              <a:rPr lang="en-US" altLang="zh-CN" sz="2000" dirty="0">
                <a:latin typeface="宋体" panose="02010600030101010101" pitchFamily="2" charset="-122"/>
                <a:ea typeface="宋体" panose="02010600030101010101" pitchFamily="2" charset="-122"/>
              </a:rPr>
              <a:t>DCGAN</a:t>
            </a:r>
            <a:r>
              <a:rPr lang="zh-CN" altLang="en-US" sz="2000" dirty="0">
                <a:latin typeface="宋体" panose="02010600030101010101" pitchFamily="2" charset="-122"/>
                <a:ea typeface="宋体" panose="02010600030101010101" pitchFamily="2" charset="-122"/>
              </a:rPr>
              <a:t>（深度卷积生成对抗网络）利用</a:t>
            </a:r>
            <a:r>
              <a:rPr lang="en-US" altLang="zh-CN" sz="2000" dirty="0">
                <a:latin typeface="宋体" panose="02010600030101010101" pitchFamily="2" charset="-122"/>
                <a:ea typeface="宋体" panose="02010600030101010101" pitchFamily="2" charset="-122"/>
              </a:rPr>
              <a:t>CNN</a:t>
            </a:r>
            <a:r>
              <a:rPr lang="zh-CN" altLang="en-US" sz="2000" dirty="0">
                <a:latin typeface="宋体" panose="02010600030101010101" pitchFamily="2" charset="-122"/>
                <a:ea typeface="宋体" panose="02010600030101010101" pitchFamily="2" charset="-122"/>
              </a:rPr>
              <a:t>的特征提取能力，条件</a:t>
            </a:r>
            <a:r>
              <a:rPr lang="en-US" altLang="zh-CN" sz="2000" dirty="0">
                <a:latin typeface="宋体" panose="02010600030101010101" pitchFamily="2" charset="-122"/>
                <a:ea typeface="宋体" panose="02010600030101010101" pitchFamily="2" charset="-122"/>
              </a:rPr>
              <a:t>GAN</a:t>
            </a:r>
            <a:r>
              <a:rPr lang="zh-CN" altLang="en-US" sz="2000" dirty="0">
                <a:latin typeface="宋体" panose="02010600030101010101" pitchFamily="2" charset="-122"/>
                <a:ea typeface="宋体" panose="02010600030101010101" pitchFamily="2" charset="-122"/>
              </a:rPr>
              <a:t>则同时在生成器和判别器引入额外的条件输入，让模型生成指定标签的数据。</a:t>
            </a:r>
            <a:endParaRPr lang="en-US" altLang="zh-CN" sz="20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733C0D50-3944-9436-246D-FEF01CA1A706}"/>
              </a:ext>
            </a:extLst>
          </p:cNvPr>
          <p:cNvSpPr txBox="1"/>
          <p:nvPr/>
        </p:nvSpPr>
        <p:spPr>
          <a:xfrm>
            <a:off x="1177772" y="3644302"/>
            <a:ext cx="9960744" cy="1405193"/>
          </a:xfrm>
          <a:prstGeom prst="rect">
            <a:avLst/>
          </a:prstGeom>
          <a:noFill/>
        </p:spPr>
        <p:txBody>
          <a:bodyPr wrap="square" rtlCol="0">
            <a:spAutoFit/>
          </a:bodyPr>
          <a:lstStyle/>
          <a:p>
            <a:pPr>
              <a:lnSpc>
                <a:spcPct val="150000"/>
              </a:lnSpc>
            </a:pPr>
            <a:r>
              <a:rPr lang="en-US" altLang="zh-CN" sz="2000" dirty="0">
                <a:latin typeface="宋体" panose="02010600030101010101" pitchFamily="2" charset="-122"/>
                <a:ea typeface="宋体" panose="02010600030101010101" pitchFamily="2" charset="-122"/>
              </a:rPr>
              <a:t>2.3</a:t>
            </a:r>
            <a:r>
              <a:rPr lang="zh-CN" altLang="en-US" sz="2000" dirty="0">
                <a:latin typeface="宋体" panose="02010600030101010101" pitchFamily="2" charset="-122"/>
                <a:ea typeface="宋体" panose="02010600030101010101" pitchFamily="2" charset="-122"/>
              </a:rPr>
              <a:t>、基于</a:t>
            </a:r>
            <a:r>
              <a:rPr lang="en-US" altLang="zh-CN" sz="2000" dirty="0">
                <a:latin typeface="宋体" panose="02010600030101010101" pitchFamily="2" charset="-122"/>
                <a:ea typeface="宋体" panose="02010600030101010101" pitchFamily="2" charset="-122"/>
              </a:rPr>
              <a:t>RNN</a:t>
            </a:r>
            <a:r>
              <a:rPr lang="zh-CN" altLang="en-US" sz="2000" dirty="0">
                <a:latin typeface="宋体" panose="02010600030101010101" pitchFamily="2" charset="-122"/>
                <a:ea typeface="宋体" panose="02010600030101010101" pitchFamily="2" charset="-122"/>
              </a:rPr>
              <a:t>的</a:t>
            </a:r>
            <a:r>
              <a:rPr lang="en-US" altLang="zh-CN" sz="2000" dirty="0">
                <a:latin typeface="宋体" panose="02010600030101010101" pitchFamily="2" charset="-122"/>
                <a:ea typeface="宋体" panose="02010600030101010101" pitchFamily="2" charset="-122"/>
              </a:rPr>
              <a:t>GAN</a:t>
            </a:r>
          </a:p>
          <a:p>
            <a:pPr indent="457200" algn="just">
              <a:lnSpc>
                <a:spcPct val="150000"/>
              </a:lnSpc>
            </a:pPr>
            <a:r>
              <a:rPr lang="zh-CN" altLang="en-US" sz="2000" dirty="0">
                <a:latin typeface="宋体" panose="02010600030101010101" pitchFamily="2" charset="-122"/>
                <a:ea typeface="宋体" panose="02010600030101010101" pitchFamily="2" charset="-122"/>
              </a:rPr>
              <a:t>将</a:t>
            </a:r>
            <a:r>
              <a:rPr lang="en-US" altLang="zh-CN" sz="2000" dirty="0">
                <a:latin typeface="宋体" panose="02010600030101010101" pitchFamily="2" charset="-122"/>
                <a:ea typeface="宋体" panose="02010600030101010101" pitchFamily="2" charset="-122"/>
              </a:rPr>
              <a:t>RNN</a:t>
            </a:r>
            <a:r>
              <a:rPr lang="zh-CN" altLang="en-US" sz="2000" dirty="0">
                <a:latin typeface="宋体" panose="02010600030101010101" pitchFamily="2" charset="-122"/>
                <a:ea typeface="宋体" panose="02010600030101010101" pitchFamily="2" charset="-122"/>
              </a:rPr>
              <a:t>引入</a:t>
            </a:r>
            <a:r>
              <a:rPr lang="en-US" altLang="zh-CN" sz="2000" dirty="0">
                <a:latin typeface="宋体" panose="02010600030101010101" pitchFamily="2" charset="-122"/>
                <a:ea typeface="宋体" panose="02010600030101010101" pitchFamily="2" charset="-122"/>
              </a:rPr>
              <a:t>GAN</a:t>
            </a:r>
            <a:r>
              <a:rPr lang="zh-CN" altLang="en-US" sz="2000" dirty="0">
                <a:latin typeface="宋体" panose="02010600030101010101" pitchFamily="2" charset="-122"/>
                <a:ea typeface="宋体" panose="02010600030101010101" pitchFamily="2" charset="-122"/>
              </a:rPr>
              <a:t>计出循环</a:t>
            </a:r>
            <a:r>
              <a:rPr lang="en-US" altLang="zh-CN" sz="2000" dirty="0">
                <a:latin typeface="宋体" panose="02010600030101010101" pitchFamily="2" charset="-122"/>
                <a:ea typeface="宋体" panose="02010600030101010101" pitchFamily="2" charset="-122"/>
              </a:rPr>
              <a:t>GAN</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RGAN</a:t>
            </a:r>
            <a:r>
              <a:rPr lang="zh-CN" altLang="en-US" sz="2000" dirty="0">
                <a:latin typeface="宋体" panose="02010600030101010101" pitchFamily="2" charset="-122"/>
                <a:ea typeface="宋体" panose="02010600030101010101" pitchFamily="2" charset="-122"/>
              </a:rPr>
              <a:t>）和循环条件</a:t>
            </a:r>
            <a:r>
              <a:rPr lang="en-US" altLang="zh-CN" sz="2000" dirty="0">
                <a:latin typeface="宋体" panose="02010600030101010101" pitchFamily="2" charset="-122"/>
                <a:ea typeface="宋体" panose="02010600030101010101" pitchFamily="2" charset="-122"/>
              </a:rPr>
              <a:t>GAN</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RCGAN</a:t>
            </a:r>
            <a:r>
              <a:rPr lang="zh-CN" altLang="en-US" sz="2000" dirty="0">
                <a:latin typeface="宋体" panose="02010600030101010101" pitchFamily="2" charset="-122"/>
                <a:ea typeface="宋体" panose="02010600030101010101" pitchFamily="2" charset="-122"/>
              </a:rPr>
              <a:t>），生成实值的多维时间序列数据。</a:t>
            </a:r>
          </a:p>
        </p:txBody>
      </p:sp>
    </p:spTree>
    <p:extLst>
      <p:ext uri="{BB962C8B-B14F-4D97-AF65-F5344CB8AC3E}">
        <p14:creationId xmlns:p14="http://schemas.microsoft.com/office/powerpoint/2010/main" val="1381377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solidFill>
                  <a:srgbClr val="FF0000"/>
                </a:solidFill>
                <a:latin typeface="宋体" panose="02010600030101010101" pitchFamily="2" charset="-122"/>
                <a:ea typeface="宋体" panose="02010600030101010101" pitchFamily="2" charset="-122"/>
              </a:rPr>
              <a:t>五、时间序列数据增强：</a:t>
            </a:r>
          </a:p>
        </p:txBody>
      </p:sp>
      <p:sp>
        <p:nvSpPr>
          <p:cNvPr id="7" name="文本框 6">
            <a:extLst>
              <a:ext uri="{FF2B5EF4-FFF2-40B4-BE49-F238E27FC236}">
                <a16:creationId xmlns:a16="http://schemas.microsoft.com/office/drawing/2014/main" id="{F911C2C5-FDF3-50D9-1A7B-0164E40BED7B}"/>
              </a:ext>
            </a:extLst>
          </p:cNvPr>
          <p:cNvSpPr txBox="1"/>
          <p:nvPr/>
        </p:nvSpPr>
        <p:spPr>
          <a:xfrm>
            <a:off x="820313" y="1638898"/>
            <a:ext cx="5482833" cy="3251852"/>
          </a:xfrm>
          <a:prstGeom prst="rect">
            <a:avLst/>
          </a:prstGeom>
          <a:noFill/>
        </p:spPr>
        <p:txBody>
          <a:bodyPr wrap="square" rtlCol="0">
            <a:spAutoFit/>
          </a:bodyPr>
          <a:lstStyle/>
          <a:p>
            <a:pPr>
              <a:lnSpc>
                <a:spcPct val="150000"/>
              </a:lnSpc>
            </a:pP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、基于深度学习的序列数据增强方法：</a:t>
            </a:r>
            <a:endParaRPr lang="en-US" altLang="zh-CN" sz="2000" b="1" dirty="0">
              <a:latin typeface="宋体" panose="02010600030101010101" pitchFamily="2" charset="-122"/>
              <a:ea typeface="宋体" panose="02010600030101010101" pitchFamily="2" charset="-122"/>
            </a:endParaRPr>
          </a:p>
          <a:p>
            <a:pPr indent="457200">
              <a:lnSpc>
                <a:spcPct val="150000"/>
              </a:lnSpc>
            </a:pPr>
            <a:r>
              <a:rPr lang="en-US" altLang="zh-CN" sz="2000" dirty="0">
                <a:latin typeface="宋体" panose="02010600030101010101" pitchFamily="2" charset="-122"/>
                <a:ea typeface="宋体" panose="02010600030101010101" pitchFamily="2" charset="-122"/>
              </a:rPr>
              <a:t>2.3</a:t>
            </a:r>
            <a:r>
              <a:rPr lang="zh-CN" altLang="en-US" sz="2000" dirty="0">
                <a:latin typeface="宋体" panose="02010600030101010101" pitchFamily="2" charset="-122"/>
                <a:ea typeface="宋体" panose="02010600030101010101" pitchFamily="2" charset="-122"/>
              </a:rPr>
              <a:t>、基于</a:t>
            </a:r>
            <a:r>
              <a:rPr lang="en-US" altLang="zh-CN" sz="2000" dirty="0">
                <a:latin typeface="宋体" panose="02010600030101010101" pitchFamily="2" charset="-122"/>
                <a:ea typeface="宋体" panose="02010600030101010101" pitchFamily="2" charset="-122"/>
              </a:rPr>
              <a:t>RNN</a:t>
            </a:r>
            <a:r>
              <a:rPr lang="zh-CN" altLang="en-US" sz="2000" dirty="0">
                <a:latin typeface="宋体" panose="02010600030101010101" pitchFamily="2" charset="-122"/>
                <a:ea typeface="宋体" panose="02010600030101010101" pitchFamily="2" charset="-122"/>
              </a:rPr>
              <a:t>的</a:t>
            </a:r>
            <a:r>
              <a:rPr lang="en-US" altLang="zh-CN" sz="2000" dirty="0">
                <a:latin typeface="宋体" panose="02010600030101010101" pitchFamily="2" charset="-122"/>
                <a:ea typeface="宋体" panose="02010600030101010101" pitchFamily="2" charset="-122"/>
              </a:rPr>
              <a:t>GAN</a:t>
            </a:r>
          </a:p>
          <a:p>
            <a:pPr indent="457200" algn="just">
              <a:lnSpc>
                <a:spcPct val="150000"/>
              </a:lnSpc>
            </a:pPr>
            <a:r>
              <a:rPr lang="en-US" altLang="zh-CN" sz="2000" dirty="0">
                <a:latin typeface="宋体" panose="02010600030101010101" pitchFamily="2" charset="-122"/>
                <a:ea typeface="宋体" panose="02010600030101010101" pitchFamily="2" charset="-122"/>
              </a:rPr>
              <a:t>RGAN</a:t>
            </a:r>
            <a:r>
              <a:rPr lang="zh-CN" altLang="en-US" sz="2000" dirty="0">
                <a:latin typeface="宋体" panose="02010600030101010101" pitchFamily="2" charset="-122"/>
                <a:ea typeface="宋体" panose="02010600030101010101" pitchFamily="2" charset="-122"/>
              </a:rPr>
              <a:t>在每一时间点都根据不同的随机数种子生成一个随机值，交给生成器生成一段时间序列；判别器在每一时间点都给出关于当前时间序列是否为真实序列的判断，最后通过投票机制得到判别结果。</a:t>
            </a:r>
            <a:endParaRPr lang="en-US" altLang="zh-CN" sz="20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FD4D71D7-5B8F-D60C-3801-57DDF739AF92}"/>
              </a:ext>
            </a:extLst>
          </p:cNvPr>
          <p:cNvPicPr>
            <a:picLocks noChangeAspect="1"/>
          </p:cNvPicPr>
          <p:nvPr/>
        </p:nvPicPr>
        <p:blipFill>
          <a:blip r:embed="rId4"/>
          <a:stretch>
            <a:fillRect/>
          </a:stretch>
        </p:blipFill>
        <p:spPr>
          <a:xfrm>
            <a:off x="6617656" y="656948"/>
            <a:ext cx="4248612" cy="5318111"/>
          </a:xfrm>
          <a:prstGeom prst="rect">
            <a:avLst/>
          </a:prstGeom>
        </p:spPr>
      </p:pic>
      <p:sp>
        <p:nvSpPr>
          <p:cNvPr id="6" name="文本框 5">
            <a:extLst>
              <a:ext uri="{FF2B5EF4-FFF2-40B4-BE49-F238E27FC236}">
                <a16:creationId xmlns:a16="http://schemas.microsoft.com/office/drawing/2014/main" id="{F3720129-E3D8-2FF0-4850-9DE9A8095032}"/>
              </a:ext>
            </a:extLst>
          </p:cNvPr>
          <p:cNvSpPr txBox="1"/>
          <p:nvPr/>
        </p:nvSpPr>
        <p:spPr>
          <a:xfrm>
            <a:off x="8063884" y="6099346"/>
            <a:ext cx="3373514" cy="369332"/>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RGAN</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RCGAN</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13489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pic>
        <p:nvPicPr>
          <p:cNvPr id="3" name="图片 2">
            <a:extLst>
              <a:ext uri="{FF2B5EF4-FFF2-40B4-BE49-F238E27FC236}">
                <a16:creationId xmlns:a16="http://schemas.microsoft.com/office/drawing/2014/main" id="{25A742D0-D9A3-2D47-83FF-0E8F3EB07C93}"/>
              </a:ext>
            </a:extLst>
          </p:cNvPr>
          <p:cNvPicPr>
            <a:picLocks noChangeAspect="1"/>
          </p:cNvPicPr>
          <p:nvPr/>
        </p:nvPicPr>
        <p:blipFill>
          <a:blip r:embed="rId4"/>
          <a:stretch>
            <a:fillRect/>
          </a:stretch>
        </p:blipFill>
        <p:spPr>
          <a:xfrm>
            <a:off x="1438184" y="837199"/>
            <a:ext cx="9321552" cy="5618956"/>
          </a:xfrm>
          <a:prstGeom prst="rect">
            <a:avLst/>
          </a:prstGeom>
        </p:spPr>
      </p:pic>
    </p:spTree>
    <p:extLst>
      <p:ext uri="{BB962C8B-B14F-4D97-AF65-F5344CB8AC3E}">
        <p14:creationId xmlns:p14="http://schemas.microsoft.com/office/powerpoint/2010/main" val="1005207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2" name="文本框 1">
            <a:extLst>
              <a:ext uri="{FF2B5EF4-FFF2-40B4-BE49-F238E27FC236}">
                <a16:creationId xmlns:a16="http://schemas.microsoft.com/office/drawing/2014/main" id="{158F46D2-E977-D694-6D90-0B37646950EF}"/>
              </a:ext>
            </a:extLst>
          </p:cNvPr>
          <p:cNvSpPr txBox="1"/>
          <p:nvPr/>
        </p:nvSpPr>
        <p:spPr>
          <a:xfrm>
            <a:off x="909961" y="878889"/>
            <a:ext cx="4962618" cy="461665"/>
          </a:xfrm>
          <a:prstGeom prst="rect">
            <a:avLst/>
          </a:prstGeom>
          <a:noFill/>
        </p:spPr>
        <p:txBody>
          <a:bodyPr wrap="square" rtlCol="0">
            <a:spAutoFit/>
          </a:bodyPr>
          <a:lstStyle/>
          <a:p>
            <a:r>
              <a:rPr lang="zh-CN" altLang="en-US" sz="2400" dirty="0">
                <a:solidFill>
                  <a:srgbClr val="FF0000"/>
                </a:solidFill>
                <a:latin typeface="宋体" panose="02010600030101010101" pitchFamily="2" charset="-122"/>
                <a:ea typeface="宋体" panose="02010600030101010101" pitchFamily="2" charset="-122"/>
              </a:rPr>
              <a:t>注：训练所使用的数据集大小</a:t>
            </a:r>
          </a:p>
        </p:txBody>
      </p:sp>
      <p:sp>
        <p:nvSpPr>
          <p:cNvPr id="6" name="文本框 5">
            <a:extLst>
              <a:ext uri="{FF2B5EF4-FFF2-40B4-BE49-F238E27FC236}">
                <a16:creationId xmlns:a16="http://schemas.microsoft.com/office/drawing/2014/main" id="{B26BEF7E-8A24-118F-0E37-9E8D2EF5C1CB}"/>
              </a:ext>
            </a:extLst>
          </p:cNvPr>
          <p:cNvSpPr txBox="1"/>
          <p:nvPr/>
        </p:nvSpPr>
        <p:spPr>
          <a:xfrm>
            <a:off x="763480" y="1276667"/>
            <a:ext cx="10218198" cy="400110"/>
          </a:xfrm>
          <a:prstGeom prst="rect">
            <a:avLst/>
          </a:prstGeom>
          <a:noFill/>
        </p:spPr>
        <p:txBody>
          <a:bodyPr wrap="square" rtlCol="0">
            <a:spAutoFit/>
          </a:bodyPr>
          <a:lstStyle/>
          <a:p>
            <a:pPr algn="just"/>
            <a:r>
              <a:rPr lang="zh-CN" altLang="en-US" sz="2000" dirty="0">
                <a:latin typeface="宋体" panose="02010600030101010101" pitchFamily="2" charset="-122"/>
                <a:ea typeface="宋体" panose="02010600030101010101" pitchFamily="2" charset="-122"/>
              </a:rPr>
              <a:t>在</a:t>
            </a:r>
            <a:r>
              <a:rPr lang="en-US" altLang="zh-CN" sz="2000" dirty="0">
                <a:latin typeface="宋体" panose="02010600030101010101" pitchFamily="2" charset="-122"/>
                <a:ea typeface="宋体" panose="02010600030101010101" pitchFamily="2" charset="-122"/>
              </a:rPr>
              <a:t>《</a:t>
            </a:r>
            <a:r>
              <a:rPr lang="en-US" altLang="zh-CN" sz="2000" b="0" i="0" dirty="0">
                <a:solidFill>
                  <a:srgbClr val="000000"/>
                </a:solidFill>
                <a:effectLst/>
                <a:latin typeface="宋体" panose="02010600030101010101" pitchFamily="2" charset="-122"/>
                <a:ea typeface="宋体" panose="02010600030101010101" pitchFamily="2" charset="-122"/>
              </a:rPr>
              <a:t>Deep Learning for Hand Gesture Recognition on Skeletal Data</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论文中有提及：</a:t>
            </a:r>
          </a:p>
        </p:txBody>
      </p:sp>
      <p:sp>
        <p:nvSpPr>
          <p:cNvPr id="7" name="文本框 6">
            <a:extLst>
              <a:ext uri="{FF2B5EF4-FFF2-40B4-BE49-F238E27FC236}">
                <a16:creationId xmlns:a16="http://schemas.microsoft.com/office/drawing/2014/main" id="{01453CB0-BEC7-9271-0585-EC7F839F3994}"/>
              </a:ext>
            </a:extLst>
          </p:cNvPr>
          <p:cNvSpPr txBox="1"/>
          <p:nvPr/>
        </p:nvSpPr>
        <p:spPr>
          <a:xfrm>
            <a:off x="909961" y="1676777"/>
            <a:ext cx="10218198" cy="4636847"/>
          </a:xfrm>
          <a:prstGeom prst="rect">
            <a:avLst/>
          </a:prstGeom>
          <a:noFill/>
        </p:spPr>
        <p:txBody>
          <a:bodyPr wrap="square" rtlCol="0">
            <a:spAutoFit/>
          </a:bodyPr>
          <a:lstStyle/>
          <a:p>
            <a:pPr indent="457200" algn="just">
              <a:lnSpc>
                <a:spcPct val="150000"/>
              </a:lnSpc>
            </a:pPr>
            <a:r>
              <a:rPr lang="zh-CN" altLang="en-US" sz="2000" b="0" i="0" dirty="0">
                <a:solidFill>
                  <a:srgbClr val="000000"/>
                </a:solidFill>
                <a:effectLst/>
                <a:latin typeface="宋体" panose="02010600030101010101" pitchFamily="2" charset="-122"/>
                <a:ea typeface="宋体" panose="02010600030101010101" pitchFamily="2" charset="-122"/>
              </a:rPr>
              <a:t>深度学习所需的数据集大小的下限很难确定，因为它取决于难以评估的因素，如任务复杂性和模型复杂性。</a:t>
            </a:r>
            <a:r>
              <a:rPr lang="zh-CN" altLang="en-US" sz="2000" b="0" i="0" dirty="0">
                <a:solidFill>
                  <a:srgbClr val="FF0000"/>
                </a:solidFill>
                <a:effectLst/>
                <a:latin typeface="宋体" panose="02010600030101010101" pitchFamily="2" charset="-122"/>
                <a:ea typeface="宋体" panose="02010600030101010101" pitchFamily="2" charset="-122"/>
              </a:rPr>
              <a:t>作为一般的经验法则，在没有任何正则化的情况下，可以说数据集的大小应该至少是其维度的</a:t>
            </a:r>
            <a:r>
              <a:rPr lang="en-US" altLang="zh-CN" sz="2000" b="0" i="0" dirty="0">
                <a:solidFill>
                  <a:srgbClr val="FF0000"/>
                </a:solidFill>
                <a:effectLst/>
                <a:latin typeface="宋体" panose="02010600030101010101" pitchFamily="2" charset="-122"/>
                <a:ea typeface="宋体" panose="02010600030101010101" pitchFamily="2" charset="-122"/>
              </a:rPr>
              <a:t>1</a:t>
            </a:r>
            <a:r>
              <a:rPr lang="zh-CN" altLang="en-US" sz="2000" b="0" i="0" dirty="0">
                <a:solidFill>
                  <a:srgbClr val="FF0000"/>
                </a:solidFill>
                <a:effectLst/>
                <a:latin typeface="宋体" panose="02010600030101010101" pitchFamily="2" charset="-122"/>
                <a:ea typeface="宋体" panose="02010600030101010101" pitchFamily="2" charset="-122"/>
              </a:rPr>
              <a:t>到</a:t>
            </a:r>
            <a:r>
              <a:rPr lang="en-US" altLang="zh-CN" sz="2000" b="0" i="0" dirty="0">
                <a:solidFill>
                  <a:srgbClr val="FF0000"/>
                </a:solidFill>
                <a:effectLst/>
                <a:latin typeface="宋体" panose="02010600030101010101" pitchFamily="2" charset="-122"/>
                <a:ea typeface="宋体" panose="02010600030101010101" pitchFamily="2" charset="-122"/>
              </a:rPr>
              <a:t>2</a:t>
            </a:r>
            <a:r>
              <a:rPr lang="zh-CN" altLang="en-US" sz="2000" b="0" i="0" dirty="0">
                <a:solidFill>
                  <a:srgbClr val="FF0000"/>
                </a:solidFill>
                <a:effectLst/>
                <a:latin typeface="宋体" panose="02010600030101010101" pitchFamily="2" charset="-122"/>
                <a:ea typeface="宋体" panose="02010600030101010101" pitchFamily="2" charset="-122"/>
              </a:rPr>
              <a:t>个数量级。</a:t>
            </a:r>
            <a:endParaRPr lang="en-US" altLang="zh-CN" sz="2000" b="0" i="0" dirty="0">
              <a:solidFill>
                <a:srgbClr val="FF0000"/>
              </a:solidFill>
              <a:effectLst/>
              <a:latin typeface="宋体" panose="02010600030101010101" pitchFamily="2" charset="-122"/>
              <a:ea typeface="宋体" panose="02010600030101010101" pitchFamily="2" charset="-122"/>
            </a:endParaRPr>
          </a:p>
          <a:p>
            <a:pPr indent="457200" algn="just">
              <a:lnSpc>
                <a:spcPct val="150000"/>
              </a:lnSpc>
            </a:pPr>
            <a:r>
              <a:rPr lang="zh-CN" altLang="en-US" sz="2000" dirty="0">
                <a:solidFill>
                  <a:srgbClr val="000000"/>
                </a:solidFill>
                <a:latin typeface="宋体" panose="02010600030101010101" pitchFamily="2" charset="-122"/>
                <a:ea typeface="宋体" panose="02010600030101010101" pitchFamily="2" charset="-122"/>
              </a:rPr>
              <a:t>原文论述：</a:t>
            </a:r>
            <a:endParaRPr lang="en-US" altLang="zh-CN" sz="2000" dirty="0">
              <a:solidFill>
                <a:srgbClr val="000000"/>
              </a:solidFill>
              <a:latin typeface="宋体" panose="02010600030101010101" pitchFamily="2" charset="-122"/>
              <a:ea typeface="宋体" panose="02010600030101010101" pitchFamily="2" charset="-122"/>
            </a:endParaRPr>
          </a:p>
          <a:p>
            <a:pPr indent="457200" algn="just">
              <a:lnSpc>
                <a:spcPct val="150000"/>
              </a:lnSpc>
            </a:pPr>
            <a:r>
              <a:rPr lang="en-US" altLang="zh-CN" sz="2000" b="0" i="0" dirty="0">
                <a:solidFill>
                  <a:srgbClr val="000000"/>
                </a:solidFill>
                <a:effectLst/>
                <a:latin typeface="宋体" panose="02010600030101010101" pitchFamily="2" charset="-122"/>
                <a:ea typeface="宋体" panose="02010600030101010101" pitchFamily="2" charset="-122"/>
              </a:rPr>
              <a:t>Qualitatively speaking, no overfitting was observed experimentally. The lower bound of the size of datasets needed for deep learning is hard to determine, as it depends on factors difficult to evaluate such as the task complexity, and the model complexity. As a general rule of thumb, without any regularization, one may arguably say that the size of a dataset should be at-least 1 or 2 orders of magnitude than its dimensions.</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97499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 name="文本框 3"/>
          <p:cNvSpPr txBox="1"/>
          <p:nvPr/>
        </p:nvSpPr>
        <p:spPr>
          <a:xfrm>
            <a:off x="701039" y="2997507"/>
            <a:ext cx="4031873" cy="1200329"/>
          </a:xfrm>
          <a:prstGeom prst="rect">
            <a:avLst/>
          </a:prstGeom>
          <a:noFill/>
        </p:spPr>
        <p:txBody>
          <a:bodyPr wrap="none" rtlCol="0">
            <a:spAutoFit/>
          </a:bodyPr>
          <a:lstStyle/>
          <a:p>
            <a:r>
              <a:rPr lang="en-US" altLang="zh-CN" sz="7200" b="1" dirty="0">
                <a:solidFill>
                  <a:srgbClr val="E70020"/>
                </a:solidFill>
                <a:cs typeface="+mn-ea"/>
                <a:sym typeface="+mn-lt"/>
              </a:rPr>
              <a:t>THANKS</a:t>
            </a:r>
            <a:endParaRPr lang="zh-CN" altLang="en-US" sz="7200" b="1" dirty="0">
              <a:solidFill>
                <a:srgbClr val="E70020"/>
              </a:solidFill>
              <a:cs typeface="+mn-ea"/>
              <a:sym typeface="+mn-lt"/>
            </a:endParaRPr>
          </a:p>
        </p:txBody>
      </p:sp>
      <p:sp>
        <p:nvSpPr>
          <p:cNvPr id="6" name="文本框 5"/>
          <p:cNvSpPr txBox="1"/>
          <p:nvPr/>
        </p:nvSpPr>
        <p:spPr>
          <a:xfrm>
            <a:off x="701039" y="2658953"/>
            <a:ext cx="2926080" cy="368300"/>
          </a:xfrm>
          <a:prstGeom prst="rect">
            <a:avLst/>
          </a:prstGeom>
          <a:noFill/>
        </p:spPr>
        <p:txBody>
          <a:bodyPr wrap="none" rtlCol="0">
            <a:spAutoFit/>
          </a:bodyPr>
          <a:lstStyle/>
          <a:p>
            <a:r>
              <a:rPr lang="zh-CN" altLang="en-US" dirty="0">
                <a:solidFill>
                  <a:schemeClr val="tx1">
                    <a:lumMod val="75000"/>
                    <a:lumOff val="25000"/>
                  </a:schemeClr>
                </a:solidFill>
                <a:cs typeface="+mn-ea"/>
                <a:sym typeface="+mn-lt"/>
              </a:rPr>
              <a:t>宁波春建电子科技有限公司</a:t>
            </a:r>
          </a:p>
        </p:txBody>
      </p:sp>
      <p:grpSp>
        <p:nvGrpSpPr>
          <p:cNvPr id="14" name="组合 13"/>
          <p:cNvGrpSpPr/>
          <p:nvPr/>
        </p:nvGrpSpPr>
        <p:grpSpPr>
          <a:xfrm>
            <a:off x="11503392" y="365760"/>
            <a:ext cx="322847" cy="175260"/>
            <a:chOff x="6324600" y="861060"/>
            <a:chExt cx="533400" cy="289560"/>
          </a:xfrm>
        </p:grpSpPr>
        <p:cxnSp>
          <p:nvCxnSpPr>
            <p:cNvPr id="10" name="直接连接符 9"/>
            <p:cNvCxnSpPr/>
            <p:nvPr/>
          </p:nvCxnSpPr>
          <p:spPr>
            <a:xfrm>
              <a:off x="6324600" y="861060"/>
              <a:ext cx="533400" cy="0"/>
            </a:xfrm>
            <a:prstGeom prst="line">
              <a:avLst/>
            </a:prstGeom>
            <a:ln w="28575">
              <a:solidFill>
                <a:srgbClr val="E7002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324600" y="1005840"/>
              <a:ext cx="533400" cy="0"/>
            </a:xfrm>
            <a:prstGeom prst="line">
              <a:avLst/>
            </a:prstGeom>
            <a:ln w="28575">
              <a:solidFill>
                <a:srgbClr val="E7002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324600" y="1150620"/>
              <a:ext cx="533400" cy="0"/>
            </a:xfrm>
            <a:prstGeom prst="line">
              <a:avLst/>
            </a:prstGeom>
            <a:ln w="28575">
              <a:solidFill>
                <a:srgbClr val="E70020"/>
              </a:solidFill>
            </a:ln>
          </p:spPr>
          <p:style>
            <a:lnRef idx="1">
              <a:schemeClr val="accent1"/>
            </a:lnRef>
            <a:fillRef idx="0">
              <a:schemeClr val="accent1"/>
            </a:fillRef>
            <a:effectRef idx="0">
              <a:schemeClr val="accent1"/>
            </a:effectRef>
            <a:fontRef idx="minor">
              <a:schemeClr val="tx1"/>
            </a:fontRef>
          </p:style>
        </p:cxnSp>
      </p:grpSp>
      <p:pic>
        <p:nvPicPr>
          <p:cNvPr id="5" name="图片 4" descr="春建汽车 主LOGO 2000x1500"/>
          <p:cNvPicPr>
            <a:picLocks noChangeAspect="1"/>
          </p:cNvPicPr>
          <p:nvPr/>
        </p:nvPicPr>
        <p:blipFill>
          <a:blip r:embed="rId2"/>
          <a:stretch>
            <a:fillRect/>
          </a:stretch>
        </p:blipFill>
        <p:spPr>
          <a:xfrm>
            <a:off x="-287655" y="-833120"/>
            <a:ext cx="3813810" cy="2860675"/>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339" y="1477261"/>
            <a:ext cx="5095946" cy="424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4696287"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一、数据归一化、标准化：</a:t>
            </a:r>
          </a:p>
        </p:txBody>
      </p:sp>
      <p:sp>
        <p:nvSpPr>
          <p:cNvPr id="2" name="文本框 1">
            <a:extLst>
              <a:ext uri="{FF2B5EF4-FFF2-40B4-BE49-F238E27FC236}">
                <a16:creationId xmlns:a16="http://schemas.microsoft.com/office/drawing/2014/main" id="{B125F68C-92E1-321F-215F-F794D4921A81}"/>
              </a:ext>
            </a:extLst>
          </p:cNvPr>
          <p:cNvSpPr txBox="1"/>
          <p:nvPr/>
        </p:nvSpPr>
        <p:spPr>
          <a:xfrm>
            <a:off x="822664" y="1500352"/>
            <a:ext cx="10546671" cy="481863"/>
          </a:xfrm>
          <a:prstGeom prst="rect">
            <a:avLst/>
          </a:prstGeom>
          <a:noFill/>
        </p:spPr>
        <p:txBody>
          <a:bodyPr wrap="square" rtlCol="0">
            <a:spAutoFit/>
          </a:bodyPr>
          <a:lstStyle/>
          <a:p>
            <a:pPr indent="457200">
              <a:lnSpc>
                <a:spcPct val="150000"/>
              </a:lnSpc>
            </a:pPr>
            <a:r>
              <a:rPr lang="zh-CN" altLang="en-US" sz="2000" b="0" i="0" dirty="0">
                <a:solidFill>
                  <a:srgbClr val="FF0000"/>
                </a:solidFill>
                <a:effectLst/>
                <a:latin typeface="宋体" panose="02010600030101010101" pitchFamily="2" charset="-122"/>
                <a:ea typeface="宋体" panose="02010600030101010101" pitchFamily="2" charset="-122"/>
              </a:rPr>
              <a:t>数据归一化</a:t>
            </a:r>
            <a:r>
              <a:rPr lang="zh-CN" altLang="en-US" sz="2000" b="0" i="0" dirty="0">
                <a:solidFill>
                  <a:srgbClr val="4D4D4D"/>
                </a:solidFill>
                <a:effectLst/>
                <a:latin typeface="宋体" panose="02010600030101010101" pitchFamily="2" charset="-122"/>
                <a:ea typeface="宋体" panose="02010600030101010101" pitchFamily="2" charset="-122"/>
              </a:rPr>
              <a:t>：</a:t>
            </a:r>
            <a:r>
              <a:rPr lang="en-US" altLang="zh-CN" sz="2000" dirty="0">
                <a:solidFill>
                  <a:srgbClr val="4D4D4D"/>
                </a:solidFill>
                <a:latin typeface="宋体" panose="02010600030101010101" pitchFamily="2" charset="-122"/>
                <a:ea typeface="宋体" panose="02010600030101010101" pitchFamily="2" charset="-122"/>
              </a:rPr>
              <a:t>Normalization </a:t>
            </a:r>
            <a:r>
              <a:rPr lang="zh-CN" altLang="en-US" sz="2000" dirty="0">
                <a:solidFill>
                  <a:srgbClr val="4D4D4D"/>
                </a:solidFill>
                <a:latin typeface="宋体" panose="02010600030101010101" pitchFamily="2" charset="-122"/>
                <a:ea typeface="宋体" panose="02010600030101010101" pitchFamily="2" charset="-122"/>
              </a:rPr>
              <a:t>和 </a:t>
            </a:r>
            <a:r>
              <a:rPr lang="en-US" altLang="zh-CN" sz="2000" dirty="0">
                <a:solidFill>
                  <a:srgbClr val="4D4D4D"/>
                </a:solidFill>
                <a:latin typeface="宋体" panose="02010600030101010101" pitchFamily="2" charset="-122"/>
                <a:ea typeface="宋体" panose="02010600030101010101" pitchFamily="2" charset="-122"/>
              </a:rPr>
              <a:t>Min-Max Scaling</a:t>
            </a:r>
          </a:p>
        </p:txBody>
      </p:sp>
      <p:sp>
        <p:nvSpPr>
          <p:cNvPr id="3" name="文本框 2">
            <a:extLst>
              <a:ext uri="{FF2B5EF4-FFF2-40B4-BE49-F238E27FC236}">
                <a16:creationId xmlns:a16="http://schemas.microsoft.com/office/drawing/2014/main" id="{2D644ECE-7B21-C39B-B022-E0E3F4534910}"/>
              </a:ext>
            </a:extLst>
          </p:cNvPr>
          <p:cNvSpPr txBox="1"/>
          <p:nvPr/>
        </p:nvSpPr>
        <p:spPr>
          <a:xfrm>
            <a:off x="976544" y="2112885"/>
            <a:ext cx="10102788" cy="1866858"/>
          </a:xfrm>
          <a:prstGeom prst="rect">
            <a:avLst/>
          </a:prstGeom>
          <a:noFill/>
        </p:spPr>
        <p:txBody>
          <a:bodyPr wrap="square" rtlCol="0">
            <a:spAutoFit/>
          </a:bodyPr>
          <a:lstStyle/>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数据归一化是当数据 </a:t>
            </a:r>
            <a:r>
              <a:rPr lang="en-US" altLang="zh-CN" sz="2000" b="0" i="0" dirty="0">
                <a:solidFill>
                  <a:srgbClr val="4D4D4D"/>
                </a:solidFill>
                <a:effectLst/>
                <a:latin typeface="宋体" panose="02010600030101010101" pitchFamily="2" charset="-122"/>
                <a:ea typeface="宋体" panose="02010600030101010101" pitchFamily="2" charset="-122"/>
              </a:rPr>
              <a:t>x </a:t>
            </a:r>
            <a:r>
              <a:rPr lang="zh-CN" altLang="en-US" sz="2000" b="0" i="0" dirty="0">
                <a:solidFill>
                  <a:srgbClr val="4D4D4D"/>
                </a:solidFill>
                <a:effectLst/>
                <a:latin typeface="宋体" panose="02010600030101010101" pitchFamily="2" charset="-122"/>
                <a:ea typeface="宋体" panose="02010600030101010101" pitchFamily="2" charset="-122"/>
              </a:rPr>
              <a:t>按照最小值中心化后，再按极差（最大值</a:t>
            </a:r>
            <a:r>
              <a:rPr lang="en-US" altLang="zh-CN" sz="2000" b="0" i="0" dirty="0">
                <a:solidFill>
                  <a:srgbClr val="4D4D4D"/>
                </a:solidFill>
                <a:effectLst/>
                <a:latin typeface="宋体" panose="02010600030101010101" pitchFamily="2" charset="-122"/>
                <a:ea typeface="宋体" panose="02010600030101010101" pitchFamily="2" charset="-122"/>
              </a:rPr>
              <a:t>-</a:t>
            </a:r>
            <a:r>
              <a:rPr lang="zh-CN" altLang="en-US" sz="2000" b="0" i="0" dirty="0">
                <a:solidFill>
                  <a:srgbClr val="4D4D4D"/>
                </a:solidFill>
                <a:effectLst/>
                <a:latin typeface="宋体" panose="02010600030101010101" pitchFamily="2" charset="-122"/>
                <a:ea typeface="宋体" panose="02010600030101010101" pitchFamily="2" charset="-122"/>
              </a:rPr>
              <a:t>最小值）进行缩放。最终的数据移动了最小值个单位，并且会被收敛到</a:t>
            </a:r>
            <a:r>
              <a:rPr lang="en-US" altLang="zh-CN" sz="2000" b="0" i="0" dirty="0">
                <a:solidFill>
                  <a:srgbClr val="4D4D4D"/>
                </a:solidFill>
                <a:effectLst/>
                <a:latin typeface="宋体" panose="02010600030101010101" pitchFamily="2" charset="-122"/>
                <a:ea typeface="宋体" panose="02010600030101010101" pitchFamily="2" charset="-122"/>
              </a:rPr>
              <a:t>【0,1】</a:t>
            </a:r>
            <a:r>
              <a:rPr lang="zh-CN" altLang="en-US" sz="2000" b="0" i="0" dirty="0">
                <a:solidFill>
                  <a:srgbClr val="4D4D4D"/>
                </a:solidFill>
                <a:effectLst/>
                <a:latin typeface="宋体" panose="02010600030101010101" pitchFamily="2" charset="-122"/>
                <a:ea typeface="宋体" panose="02010600030101010101" pitchFamily="2" charset="-122"/>
              </a:rPr>
              <a:t>之间。</a:t>
            </a:r>
            <a:endParaRPr lang="en-US" altLang="zh-CN" sz="2000" b="0" i="0" dirty="0">
              <a:solidFill>
                <a:srgbClr val="4D4D4D"/>
              </a:solidFill>
              <a:effectLst/>
              <a:latin typeface="宋体" panose="02010600030101010101" pitchFamily="2" charset="-122"/>
              <a:ea typeface="宋体" panose="02010600030101010101" pitchFamily="2" charset="-122"/>
            </a:endParaRPr>
          </a:p>
          <a:p>
            <a:pPr indent="457200" algn="just">
              <a:lnSpc>
                <a:spcPct val="150000"/>
              </a:lnSpc>
            </a:pPr>
            <a:r>
              <a:rPr lang="zh-CN" altLang="en-US" sz="2000" dirty="0">
                <a:solidFill>
                  <a:srgbClr val="4D4D4D"/>
                </a:solidFill>
                <a:latin typeface="宋体" panose="02010600030101010101" pitchFamily="2" charset="-122"/>
                <a:ea typeface="宋体" panose="02010600030101010101" pitchFamily="2" charset="-122"/>
              </a:rPr>
              <a:t>归一化的公式如下：</a:t>
            </a:r>
            <a:endParaRPr lang="en-US" altLang="zh-CN" sz="2000" dirty="0">
              <a:solidFill>
                <a:srgbClr val="4D4D4D"/>
              </a:solidFill>
              <a:latin typeface="宋体" panose="02010600030101010101" pitchFamily="2" charset="-122"/>
              <a:ea typeface="宋体" panose="02010600030101010101" pitchFamily="2" charset="-122"/>
            </a:endParaRPr>
          </a:p>
          <a:p>
            <a:pPr indent="457200" algn="just">
              <a:lnSpc>
                <a:spcPct val="150000"/>
              </a:lnSpc>
            </a:pPr>
            <a:endParaRPr lang="zh-CN" altLang="en-US" sz="2000" dirty="0">
              <a:solidFill>
                <a:srgbClr val="4D4D4D"/>
              </a:solidFill>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DF734CF3-DB9A-F6F3-434F-07253DAC86DA}"/>
              </a:ext>
            </a:extLst>
          </p:cNvPr>
          <p:cNvPicPr>
            <a:picLocks noChangeAspect="1"/>
          </p:cNvPicPr>
          <p:nvPr/>
        </p:nvPicPr>
        <p:blipFill>
          <a:blip r:embed="rId4"/>
          <a:stretch>
            <a:fillRect/>
          </a:stretch>
        </p:blipFill>
        <p:spPr>
          <a:xfrm>
            <a:off x="3658987" y="3429000"/>
            <a:ext cx="3790950" cy="1190625"/>
          </a:xfrm>
          <a:prstGeom prst="rect">
            <a:avLst/>
          </a:prstGeom>
        </p:spPr>
      </p:pic>
      <p:sp>
        <p:nvSpPr>
          <p:cNvPr id="7" name="文本框 6">
            <a:extLst>
              <a:ext uri="{FF2B5EF4-FFF2-40B4-BE49-F238E27FC236}">
                <a16:creationId xmlns:a16="http://schemas.microsoft.com/office/drawing/2014/main" id="{7212CF68-04CD-BE59-A592-2A6C13106249}"/>
              </a:ext>
            </a:extLst>
          </p:cNvPr>
          <p:cNvSpPr txBox="1"/>
          <p:nvPr/>
        </p:nvSpPr>
        <p:spPr>
          <a:xfrm>
            <a:off x="976544" y="4619625"/>
            <a:ext cx="10102788" cy="1273875"/>
          </a:xfrm>
          <a:prstGeom prst="rect">
            <a:avLst/>
          </a:prstGeom>
          <a:noFill/>
        </p:spPr>
        <p:txBody>
          <a:bodyPr wrap="square" rtlCol="0">
            <a:spAutoFit/>
          </a:bodyPr>
          <a:lstStyle/>
          <a:p>
            <a:pPr indent="457200" algn="just">
              <a:lnSpc>
                <a:spcPct val="150000"/>
              </a:lnSpc>
            </a:pPr>
            <a:r>
              <a:rPr lang="zh-CN" altLang="en-US" dirty="0">
                <a:latin typeface="宋体" panose="02010600030101010101" pitchFamily="2" charset="-122"/>
                <a:ea typeface="宋体" panose="02010600030101010101" pitchFamily="2" charset="-122"/>
              </a:rPr>
              <a:t>注：常用的特征无量纲化方法都已经在 </a:t>
            </a:r>
            <a:r>
              <a:rPr lang="en-US" altLang="zh-CN" dirty="0" err="1">
                <a:latin typeface="宋体" panose="02010600030101010101" pitchFamily="2" charset="-122"/>
                <a:ea typeface="宋体" panose="02010600030101010101" pitchFamily="2" charset="-122"/>
              </a:rPr>
              <a:t>sklearn</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中实现，可以直接调用，一般都是在基于 </a:t>
            </a:r>
            <a:r>
              <a:rPr lang="en-US" altLang="zh-CN" dirty="0" err="1">
                <a:latin typeface="宋体" panose="02010600030101010101" pitchFamily="2" charset="-122"/>
                <a:ea typeface="宋体" panose="02010600030101010101" pitchFamily="2" charset="-122"/>
              </a:rPr>
              <a:t>sklearn</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下的 </a:t>
            </a:r>
            <a:r>
              <a:rPr lang="en-US" altLang="zh-CN" dirty="0">
                <a:latin typeface="宋体" panose="02010600030101010101" pitchFamily="2" charset="-122"/>
                <a:ea typeface="宋体" panose="02010600030101010101" pitchFamily="2" charset="-122"/>
              </a:rPr>
              <a:t>preprocessing </a:t>
            </a:r>
            <a:r>
              <a:rPr lang="zh-CN" altLang="en-US" dirty="0">
                <a:latin typeface="宋体" panose="02010600030101010101" pitchFamily="2" charset="-122"/>
                <a:ea typeface="宋体" panose="02010600030101010101" pitchFamily="2" charset="-122"/>
              </a:rPr>
              <a:t>模块，直接调用</a:t>
            </a:r>
            <a:r>
              <a:rPr lang="en-US" altLang="zh-CN" dirty="0" err="1">
                <a:latin typeface="宋体" panose="02010600030101010101" pitchFamily="2" charset="-122"/>
                <a:ea typeface="宋体" panose="02010600030101010101" pitchFamily="2" charset="-122"/>
              </a:rPr>
              <a:t>MinMaxScaler</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函数即可，该函数默认归一化的区间为</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另外</a:t>
            </a:r>
            <a:r>
              <a:rPr lang="en-US" altLang="zh-CN" dirty="0" err="1">
                <a:latin typeface="宋体" panose="02010600030101010101" pitchFamily="2" charset="-122"/>
                <a:ea typeface="宋体" panose="02010600030101010101" pitchFamily="2" charset="-122"/>
              </a:rPr>
              <a:t>MinMaxScaler</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有一个重要参数：</a:t>
            </a:r>
            <a:r>
              <a:rPr lang="en-US" altLang="zh-CN" dirty="0" err="1">
                <a:latin typeface="宋体" panose="02010600030101010101" pitchFamily="2" charset="-122"/>
                <a:ea typeface="宋体" panose="02010600030101010101" pitchFamily="2" charset="-122"/>
              </a:rPr>
              <a:t>feature_range</a:t>
            </a:r>
            <a:r>
              <a:rPr lang="zh-CN" altLang="en-US" dirty="0">
                <a:latin typeface="宋体" panose="02010600030101010101" pitchFamily="2" charset="-122"/>
                <a:ea typeface="宋体" panose="02010600030101010101" pitchFamily="2" charset="-122"/>
              </a:rPr>
              <a:t>，可以供用户自定义归一化区间。</a:t>
            </a:r>
          </a:p>
        </p:txBody>
      </p:sp>
    </p:spTree>
    <p:extLst>
      <p:ext uri="{BB962C8B-B14F-4D97-AF65-F5344CB8AC3E}">
        <p14:creationId xmlns:p14="http://schemas.microsoft.com/office/powerpoint/2010/main" val="425224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4696287"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一、数据归一化、标准化：</a:t>
            </a:r>
          </a:p>
        </p:txBody>
      </p:sp>
      <p:sp>
        <p:nvSpPr>
          <p:cNvPr id="2" name="文本框 1">
            <a:extLst>
              <a:ext uri="{FF2B5EF4-FFF2-40B4-BE49-F238E27FC236}">
                <a16:creationId xmlns:a16="http://schemas.microsoft.com/office/drawing/2014/main" id="{B125F68C-92E1-321F-215F-F794D4921A81}"/>
              </a:ext>
            </a:extLst>
          </p:cNvPr>
          <p:cNvSpPr txBox="1"/>
          <p:nvPr/>
        </p:nvSpPr>
        <p:spPr>
          <a:xfrm>
            <a:off x="822664" y="1500352"/>
            <a:ext cx="10546671" cy="481863"/>
          </a:xfrm>
          <a:prstGeom prst="rect">
            <a:avLst/>
          </a:prstGeom>
          <a:noFill/>
        </p:spPr>
        <p:txBody>
          <a:bodyPr wrap="square" rtlCol="0">
            <a:spAutoFit/>
          </a:bodyPr>
          <a:lstStyle/>
          <a:p>
            <a:pPr indent="457200">
              <a:lnSpc>
                <a:spcPct val="150000"/>
              </a:lnSpc>
            </a:pPr>
            <a:r>
              <a:rPr lang="zh-CN" altLang="en-US" sz="2000" b="0" i="0" dirty="0">
                <a:solidFill>
                  <a:srgbClr val="FF0000"/>
                </a:solidFill>
                <a:effectLst/>
                <a:latin typeface="宋体" panose="02010600030101010101" pitchFamily="2" charset="-122"/>
                <a:ea typeface="宋体" panose="02010600030101010101" pitchFamily="2" charset="-122"/>
              </a:rPr>
              <a:t>数据</a:t>
            </a:r>
            <a:r>
              <a:rPr lang="zh-CN" altLang="en-US" sz="2000" dirty="0">
                <a:solidFill>
                  <a:srgbClr val="FF0000"/>
                </a:solidFill>
                <a:latin typeface="宋体" panose="02010600030101010101" pitchFamily="2" charset="-122"/>
                <a:ea typeface="宋体" panose="02010600030101010101" pitchFamily="2" charset="-122"/>
              </a:rPr>
              <a:t>标准化</a:t>
            </a:r>
            <a:r>
              <a:rPr lang="zh-CN" altLang="en-US" sz="2000" b="0" i="0" dirty="0">
                <a:solidFill>
                  <a:srgbClr val="4D4D4D"/>
                </a:solidFill>
                <a:effectLst/>
                <a:latin typeface="宋体" panose="02010600030101010101" pitchFamily="2" charset="-122"/>
                <a:ea typeface="宋体" panose="02010600030101010101" pitchFamily="2" charset="-122"/>
              </a:rPr>
              <a:t>：</a:t>
            </a:r>
            <a:r>
              <a:rPr lang="en-US" altLang="zh-CN" sz="2000" b="0" i="0" dirty="0">
                <a:solidFill>
                  <a:srgbClr val="4D4D4D"/>
                </a:solidFill>
                <a:effectLst/>
                <a:latin typeface="宋体" panose="02010600030101010101" pitchFamily="2" charset="-122"/>
                <a:ea typeface="宋体" panose="02010600030101010101" pitchFamily="2" charset="-122"/>
              </a:rPr>
              <a:t>Standardization</a:t>
            </a:r>
            <a:r>
              <a:rPr lang="zh-CN" altLang="en-US" sz="2000" b="0" i="0" dirty="0">
                <a:solidFill>
                  <a:srgbClr val="4D4D4D"/>
                </a:solidFill>
                <a:effectLst/>
                <a:latin typeface="宋体" panose="02010600030101010101" pitchFamily="2" charset="-122"/>
                <a:ea typeface="宋体" panose="02010600030101010101" pitchFamily="2" charset="-122"/>
              </a:rPr>
              <a:t>，又称 </a:t>
            </a:r>
            <a:r>
              <a:rPr lang="en-US" altLang="zh-CN" sz="2000" b="0" i="0" dirty="0">
                <a:solidFill>
                  <a:srgbClr val="4D4D4D"/>
                </a:solidFill>
                <a:effectLst/>
                <a:latin typeface="宋体" panose="02010600030101010101" pitchFamily="2" charset="-122"/>
                <a:ea typeface="宋体" panose="02010600030101010101" pitchFamily="2" charset="-122"/>
              </a:rPr>
              <a:t>Z-score normalization</a:t>
            </a:r>
            <a:endParaRPr lang="en-US" altLang="zh-CN" sz="2000" dirty="0">
              <a:solidFill>
                <a:srgbClr val="4D4D4D"/>
              </a:solidFill>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2D644ECE-7B21-C39B-B022-E0E3F4534910}"/>
              </a:ext>
            </a:extLst>
          </p:cNvPr>
          <p:cNvSpPr txBox="1"/>
          <p:nvPr/>
        </p:nvSpPr>
        <p:spPr>
          <a:xfrm>
            <a:off x="976544" y="2112885"/>
            <a:ext cx="10102788" cy="1866858"/>
          </a:xfrm>
          <a:prstGeom prst="rect">
            <a:avLst/>
          </a:prstGeom>
          <a:noFill/>
        </p:spPr>
        <p:txBody>
          <a:bodyPr wrap="square" rtlCol="0">
            <a:spAutoFit/>
          </a:bodyPr>
          <a:lstStyle/>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数据标准化是指当数据 </a:t>
            </a:r>
            <a:r>
              <a:rPr lang="en-US" altLang="zh-CN" sz="2000" b="0" i="0" dirty="0">
                <a:solidFill>
                  <a:srgbClr val="4D4D4D"/>
                </a:solidFill>
                <a:effectLst/>
                <a:latin typeface="宋体" panose="02010600030101010101" pitchFamily="2" charset="-122"/>
                <a:ea typeface="宋体" panose="02010600030101010101" pitchFamily="2" charset="-122"/>
              </a:rPr>
              <a:t>x </a:t>
            </a:r>
            <a:r>
              <a:rPr lang="zh-CN" altLang="en-US" sz="2000" b="0" i="0" dirty="0">
                <a:solidFill>
                  <a:srgbClr val="4D4D4D"/>
                </a:solidFill>
                <a:effectLst/>
                <a:latin typeface="宋体" panose="02010600030101010101" pitchFamily="2" charset="-122"/>
                <a:ea typeface="宋体" panose="02010600030101010101" pitchFamily="2" charset="-122"/>
              </a:rPr>
              <a:t>按均值 </a:t>
            </a:r>
            <a:r>
              <a:rPr lang="en-US" altLang="zh-CN" sz="2000" b="0" i="0" dirty="0">
                <a:solidFill>
                  <a:srgbClr val="4D4D4D"/>
                </a:solidFill>
                <a:effectLst/>
                <a:latin typeface="宋体" panose="02010600030101010101" pitchFamily="2" charset="-122"/>
                <a:ea typeface="宋体" panose="02010600030101010101" pitchFamily="2" charset="-122"/>
              </a:rPr>
              <a:t>μ </a:t>
            </a:r>
            <a:r>
              <a:rPr lang="zh-CN" altLang="en-US" sz="2000" b="0" i="0" dirty="0">
                <a:solidFill>
                  <a:srgbClr val="4D4D4D"/>
                </a:solidFill>
                <a:effectLst/>
                <a:latin typeface="宋体" panose="02010600030101010101" pitchFamily="2" charset="-122"/>
                <a:ea typeface="宋体" panose="02010600030101010101" pitchFamily="2" charset="-122"/>
              </a:rPr>
              <a:t>中心化后，再按标准差 </a:t>
            </a:r>
            <a:r>
              <a:rPr lang="en-US" altLang="zh-CN" sz="2000" b="0" i="0" dirty="0">
                <a:solidFill>
                  <a:srgbClr val="4D4D4D"/>
                </a:solidFill>
                <a:effectLst/>
                <a:latin typeface="宋体" panose="02010600030101010101" pitchFamily="2" charset="-122"/>
                <a:ea typeface="宋体" panose="02010600030101010101" pitchFamily="2" charset="-122"/>
              </a:rPr>
              <a:t>σ </a:t>
            </a:r>
            <a:r>
              <a:rPr lang="zh-CN" altLang="en-US" sz="2000" b="0" i="0" dirty="0">
                <a:solidFill>
                  <a:srgbClr val="4D4D4D"/>
                </a:solidFill>
                <a:effectLst/>
                <a:latin typeface="宋体" panose="02010600030101010101" pitchFamily="2" charset="-122"/>
                <a:ea typeface="宋体" panose="02010600030101010101" pitchFamily="2" charset="-122"/>
              </a:rPr>
              <a:t>缩放，数据就会服从均值为 </a:t>
            </a:r>
            <a:r>
              <a:rPr lang="en-US" altLang="zh-CN" sz="2000" b="0" i="0" dirty="0">
                <a:solidFill>
                  <a:srgbClr val="4D4D4D"/>
                </a:solidFill>
                <a:effectLst/>
                <a:latin typeface="宋体" panose="02010600030101010101" pitchFamily="2" charset="-122"/>
                <a:ea typeface="宋体" panose="02010600030101010101" pitchFamily="2" charset="-122"/>
              </a:rPr>
              <a:t>0</a:t>
            </a:r>
            <a:r>
              <a:rPr lang="zh-CN" altLang="en-US" sz="2000" b="0" i="0" dirty="0">
                <a:solidFill>
                  <a:srgbClr val="4D4D4D"/>
                </a:solidFill>
                <a:effectLst/>
                <a:latin typeface="宋体" panose="02010600030101010101" pitchFamily="2" charset="-122"/>
                <a:ea typeface="宋体" panose="02010600030101010101" pitchFamily="2" charset="-122"/>
              </a:rPr>
              <a:t>，方差为 </a:t>
            </a:r>
            <a:r>
              <a:rPr lang="en-US" altLang="zh-CN" sz="2000" b="0" i="0" dirty="0">
                <a:solidFill>
                  <a:srgbClr val="4D4D4D"/>
                </a:solidFill>
                <a:effectLst/>
                <a:latin typeface="宋体" panose="02010600030101010101" pitchFamily="2" charset="-122"/>
                <a:ea typeface="宋体" panose="02010600030101010101" pitchFamily="2" charset="-122"/>
              </a:rPr>
              <a:t>1 </a:t>
            </a:r>
            <a:r>
              <a:rPr lang="zh-CN" altLang="en-US" sz="2000" b="0" i="0" dirty="0">
                <a:solidFill>
                  <a:srgbClr val="4D4D4D"/>
                </a:solidFill>
                <a:effectLst/>
                <a:latin typeface="宋体" panose="02010600030101010101" pitchFamily="2" charset="-122"/>
                <a:ea typeface="宋体" panose="02010600030101010101" pitchFamily="2" charset="-122"/>
              </a:rPr>
              <a:t>的标准正态分布，这个过程就叫做数据标准化。</a:t>
            </a:r>
            <a:endParaRPr lang="en-US" altLang="zh-CN" sz="2000" b="0" i="0" dirty="0">
              <a:solidFill>
                <a:srgbClr val="4D4D4D"/>
              </a:solidFill>
              <a:effectLst/>
              <a:latin typeface="宋体" panose="02010600030101010101" pitchFamily="2" charset="-122"/>
              <a:ea typeface="宋体" panose="02010600030101010101" pitchFamily="2" charset="-122"/>
            </a:endParaRPr>
          </a:p>
          <a:p>
            <a:pPr indent="457200" algn="just">
              <a:lnSpc>
                <a:spcPct val="150000"/>
              </a:lnSpc>
            </a:pPr>
            <a:r>
              <a:rPr lang="zh-CN" altLang="en-US" sz="2000" dirty="0">
                <a:solidFill>
                  <a:srgbClr val="4D4D4D"/>
                </a:solidFill>
                <a:latin typeface="宋体" panose="02010600030101010101" pitchFamily="2" charset="-122"/>
                <a:ea typeface="宋体" panose="02010600030101010101" pitchFamily="2" charset="-122"/>
              </a:rPr>
              <a:t>标准化的公式如下：</a:t>
            </a:r>
            <a:endParaRPr lang="en-US" altLang="zh-CN" sz="2000" dirty="0">
              <a:solidFill>
                <a:srgbClr val="4D4D4D"/>
              </a:solidFill>
              <a:latin typeface="宋体" panose="02010600030101010101" pitchFamily="2" charset="-122"/>
              <a:ea typeface="宋体" panose="02010600030101010101" pitchFamily="2" charset="-122"/>
            </a:endParaRPr>
          </a:p>
          <a:p>
            <a:pPr indent="457200" algn="just">
              <a:lnSpc>
                <a:spcPct val="150000"/>
              </a:lnSpc>
            </a:pPr>
            <a:endParaRPr lang="zh-CN" altLang="en-US" sz="2000" dirty="0">
              <a:solidFill>
                <a:srgbClr val="4D4D4D"/>
              </a:solidFill>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7212CF68-04CD-BE59-A592-2A6C13106249}"/>
              </a:ext>
            </a:extLst>
          </p:cNvPr>
          <p:cNvSpPr txBox="1"/>
          <p:nvPr/>
        </p:nvSpPr>
        <p:spPr>
          <a:xfrm>
            <a:off x="976544" y="4619625"/>
            <a:ext cx="10102788" cy="442878"/>
          </a:xfrm>
          <a:prstGeom prst="rect">
            <a:avLst/>
          </a:prstGeom>
          <a:noFill/>
        </p:spPr>
        <p:txBody>
          <a:bodyPr wrap="square" rtlCol="0">
            <a:spAutoFit/>
          </a:bodyPr>
          <a:lstStyle/>
          <a:p>
            <a:pPr indent="457200" algn="just">
              <a:lnSpc>
                <a:spcPct val="150000"/>
              </a:lnSpc>
            </a:pPr>
            <a:r>
              <a:rPr lang="zh-CN" altLang="en-US" dirty="0">
                <a:latin typeface="宋体" panose="02010600030101010101" pitchFamily="2" charset="-122"/>
                <a:ea typeface="宋体" panose="02010600030101010101" pitchFamily="2" charset="-122"/>
              </a:rPr>
              <a:t>注：标准化并不会改变数据的分布。</a:t>
            </a:r>
          </a:p>
        </p:txBody>
      </p:sp>
      <p:pic>
        <p:nvPicPr>
          <p:cNvPr id="8" name="图片 7">
            <a:extLst>
              <a:ext uri="{FF2B5EF4-FFF2-40B4-BE49-F238E27FC236}">
                <a16:creationId xmlns:a16="http://schemas.microsoft.com/office/drawing/2014/main" id="{48421D40-E268-74BF-6F4E-BC9F3FC293C5}"/>
              </a:ext>
            </a:extLst>
          </p:cNvPr>
          <p:cNvPicPr>
            <a:picLocks noChangeAspect="1"/>
          </p:cNvPicPr>
          <p:nvPr/>
        </p:nvPicPr>
        <p:blipFill>
          <a:blip r:embed="rId4"/>
          <a:stretch>
            <a:fillRect/>
          </a:stretch>
        </p:blipFill>
        <p:spPr>
          <a:xfrm>
            <a:off x="4732538" y="3429000"/>
            <a:ext cx="2590800" cy="914400"/>
          </a:xfrm>
          <a:prstGeom prst="rect">
            <a:avLst/>
          </a:prstGeom>
        </p:spPr>
      </p:pic>
    </p:spTree>
    <p:extLst>
      <p:ext uri="{BB962C8B-B14F-4D97-AF65-F5344CB8AC3E}">
        <p14:creationId xmlns:p14="http://schemas.microsoft.com/office/powerpoint/2010/main" val="308003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2" name="文本框 1">
            <a:extLst>
              <a:ext uri="{FF2B5EF4-FFF2-40B4-BE49-F238E27FC236}">
                <a16:creationId xmlns:a16="http://schemas.microsoft.com/office/drawing/2014/main" id="{B125F68C-92E1-321F-215F-F794D4921A81}"/>
              </a:ext>
            </a:extLst>
          </p:cNvPr>
          <p:cNvSpPr txBox="1"/>
          <p:nvPr/>
        </p:nvSpPr>
        <p:spPr>
          <a:xfrm>
            <a:off x="822664" y="710240"/>
            <a:ext cx="10546671" cy="481863"/>
          </a:xfrm>
          <a:prstGeom prst="rect">
            <a:avLst/>
          </a:prstGeom>
          <a:noFill/>
        </p:spPr>
        <p:txBody>
          <a:bodyPr wrap="square" rtlCol="0">
            <a:spAutoFit/>
          </a:bodyPr>
          <a:lstStyle/>
          <a:p>
            <a:pPr indent="457200">
              <a:lnSpc>
                <a:spcPct val="150000"/>
              </a:lnSpc>
            </a:pPr>
            <a:r>
              <a:rPr lang="zh-CN" altLang="en-US" sz="2000" b="0" i="0" dirty="0">
                <a:solidFill>
                  <a:srgbClr val="FF0000"/>
                </a:solidFill>
                <a:effectLst/>
                <a:latin typeface="宋体" panose="02010600030101010101" pitchFamily="2" charset="-122"/>
                <a:ea typeface="宋体" panose="02010600030101010101" pitchFamily="2" charset="-122"/>
              </a:rPr>
              <a:t>数据</a:t>
            </a:r>
            <a:r>
              <a:rPr lang="zh-CN" altLang="en-US" sz="2000" dirty="0">
                <a:solidFill>
                  <a:srgbClr val="FF0000"/>
                </a:solidFill>
                <a:latin typeface="宋体" panose="02010600030101010101" pitchFamily="2" charset="-122"/>
                <a:ea typeface="宋体" panose="02010600030101010101" pitchFamily="2" charset="-122"/>
              </a:rPr>
              <a:t>标准化与归一化之间的联系与区别：</a:t>
            </a:r>
            <a:endParaRPr lang="en-US" altLang="zh-CN" sz="2000" dirty="0">
              <a:solidFill>
                <a:srgbClr val="4D4D4D"/>
              </a:solidFill>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2D644ECE-7B21-C39B-B022-E0E3F4534910}"/>
              </a:ext>
            </a:extLst>
          </p:cNvPr>
          <p:cNvSpPr txBox="1"/>
          <p:nvPr/>
        </p:nvSpPr>
        <p:spPr>
          <a:xfrm>
            <a:off x="914400" y="1029809"/>
            <a:ext cx="10102788" cy="5098512"/>
          </a:xfrm>
          <a:prstGeom prst="rect">
            <a:avLst/>
          </a:prstGeom>
          <a:noFill/>
        </p:spPr>
        <p:txBody>
          <a:bodyPr wrap="square" rtlCol="0">
            <a:spAutoFit/>
          </a:bodyPr>
          <a:lstStyle/>
          <a:p>
            <a:pPr indent="457200" algn="just">
              <a:lnSpc>
                <a:spcPct val="150000"/>
              </a:lnSpc>
            </a:pPr>
            <a:r>
              <a:rPr lang="zh-CN" altLang="en-US" sz="2000" b="1" dirty="0">
                <a:solidFill>
                  <a:srgbClr val="4D4D4D"/>
                </a:solidFill>
                <a:latin typeface="宋体" panose="02010600030101010101" pitchFamily="2" charset="-122"/>
                <a:ea typeface="宋体" panose="02010600030101010101" pitchFamily="2" charset="-122"/>
              </a:rPr>
              <a:t>联系</a:t>
            </a:r>
            <a:r>
              <a:rPr lang="zh-CN" altLang="en-US" sz="2000" dirty="0">
                <a:solidFill>
                  <a:srgbClr val="4D4D4D"/>
                </a:solidFill>
                <a:latin typeface="宋体" panose="02010600030101010101" pitchFamily="2" charset="-122"/>
                <a:ea typeface="宋体" panose="02010600030101010101" pitchFamily="2" charset="-122"/>
              </a:rPr>
              <a:t>：</a:t>
            </a:r>
            <a:endParaRPr lang="en-US" altLang="zh-CN" sz="2000" dirty="0">
              <a:solidFill>
                <a:srgbClr val="4D4D4D"/>
              </a:solidFill>
              <a:latin typeface="宋体" panose="02010600030101010101" pitchFamily="2" charset="-122"/>
              <a:ea typeface="宋体" panose="02010600030101010101" pitchFamily="2" charset="-122"/>
            </a:endParaRPr>
          </a:p>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归一化和标准化都不会改变数据的分布。</a:t>
            </a:r>
            <a:endParaRPr lang="en-US" altLang="zh-CN" sz="2000" b="0" i="0" dirty="0">
              <a:solidFill>
                <a:srgbClr val="4D4D4D"/>
              </a:solidFill>
              <a:effectLst/>
              <a:latin typeface="宋体" panose="02010600030101010101" pitchFamily="2" charset="-122"/>
              <a:ea typeface="宋体" panose="02010600030101010101" pitchFamily="2" charset="-122"/>
            </a:endParaRPr>
          </a:p>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它们都是对于数据的线性无量纲化，通过相应的缩放和平移使得数据发生改变的过程，不改变原始数据的排列顺序。</a:t>
            </a:r>
            <a:endParaRPr lang="en-US" altLang="zh-CN" sz="2000" b="0" i="0" dirty="0">
              <a:solidFill>
                <a:srgbClr val="4D4D4D"/>
              </a:solidFill>
              <a:effectLst/>
              <a:latin typeface="宋体" panose="02010600030101010101" pitchFamily="2" charset="-122"/>
              <a:ea typeface="宋体" panose="02010600030101010101" pitchFamily="2" charset="-122"/>
            </a:endParaRPr>
          </a:p>
          <a:p>
            <a:pPr indent="457200" algn="just">
              <a:lnSpc>
                <a:spcPct val="150000"/>
              </a:lnSpc>
            </a:pPr>
            <a:r>
              <a:rPr lang="zh-CN" altLang="en-US" sz="2000" dirty="0">
                <a:solidFill>
                  <a:srgbClr val="4D4D4D"/>
                </a:solidFill>
                <a:latin typeface="宋体" panose="02010600030101010101" pitchFamily="2" charset="-122"/>
                <a:ea typeface="宋体" panose="02010600030101010101" pitchFamily="2" charset="-122"/>
              </a:rPr>
              <a:t>区别：</a:t>
            </a:r>
            <a:endParaRPr lang="en-US" altLang="zh-CN" sz="2000" b="0" i="0" dirty="0">
              <a:solidFill>
                <a:srgbClr val="4D4D4D"/>
              </a:solidFill>
              <a:effectLst/>
              <a:latin typeface="宋体" panose="02010600030101010101" pitchFamily="2" charset="-122"/>
              <a:ea typeface="宋体" panose="02010600030101010101" pitchFamily="2" charset="-122"/>
            </a:endParaRPr>
          </a:p>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归一化（</a:t>
            </a:r>
            <a:r>
              <a:rPr lang="en-US" altLang="zh-CN" sz="2000" b="0" i="0" dirty="0">
                <a:solidFill>
                  <a:srgbClr val="4D4D4D"/>
                </a:solidFill>
                <a:effectLst/>
                <a:latin typeface="宋体" panose="02010600030101010101" pitchFamily="2" charset="-122"/>
                <a:ea typeface="宋体" panose="02010600030101010101" pitchFamily="2" charset="-122"/>
              </a:rPr>
              <a:t>Normalization</a:t>
            </a:r>
            <a:r>
              <a:rPr lang="zh-CN" altLang="en-US" sz="2000" b="0" i="0" dirty="0">
                <a:solidFill>
                  <a:srgbClr val="4D4D4D"/>
                </a:solidFill>
                <a:effectLst/>
                <a:latin typeface="宋体" panose="02010600030101010101" pitchFamily="2" charset="-122"/>
                <a:ea typeface="宋体" panose="02010600030101010101" pitchFamily="2" charset="-122"/>
              </a:rPr>
              <a:t>）会严格的限定数据变化后的范围，默认的是将数据控制在 </a:t>
            </a:r>
            <a:r>
              <a:rPr lang="en-US" altLang="zh-CN" sz="2000" b="0" i="0" dirty="0">
                <a:solidFill>
                  <a:srgbClr val="4D4D4D"/>
                </a:solidFill>
                <a:effectLst/>
                <a:latin typeface="宋体" panose="02010600030101010101" pitchFamily="2" charset="-122"/>
                <a:ea typeface="宋体" panose="02010600030101010101" pitchFamily="2" charset="-122"/>
              </a:rPr>
              <a:t>[0,1] </a:t>
            </a:r>
            <a:r>
              <a:rPr lang="zh-CN" altLang="en-US" sz="2000" b="0" i="0" dirty="0">
                <a:solidFill>
                  <a:srgbClr val="4D4D4D"/>
                </a:solidFill>
                <a:effectLst/>
                <a:latin typeface="宋体" panose="02010600030101010101" pitchFamily="2" charset="-122"/>
                <a:ea typeface="宋体" panose="02010600030101010101" pitchFamily="2" charset="-122"/>
              </a:rPr>
              <a:t>之间。</a:t>
            </a:r>
            <a:endParaRPr lang="en-US" altLang="zh-CN" sz="2000" b="0" i="0" dirty="0">
              <a:solidFill>
                <a:srgbClr val="4D4D4D"/>
              </a:solidFill>
              <a:effectLst/>
              <a:latin typeface="宋体" panose="02010600030101010101" pitchFamily="2" charset="-122"/>
              <a:ea typeface="宋体" panose="02010600030101010101" pitchFamily="2" charset="-122"/>
            </a:endParaRPr>
          </a:p>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标准化（</a:t>
            </a:r>
            <a:r>
              <a:rPr lang="en-US" altLang="zh-CN" sz="2000" b="0" i="0" dirty="0">
                <a:solidFill>
                  <a:srgbClr val="4D4D4D"/>
                </a:solidFill>
                <a:effectLst/>
                <a:latin typeface="宋体" panose="02010600030101010101" pitchFamily="2" charset="-122"/>
                <a:ea typeface="宋体" panose="02010600030101010101" pitchFamily="2" charset="-122"/>
              </a:rPr>
              <a:t>Standardization</a:t>
            </a:r>
            <a:r>
              <a:rPr lang="zh-CN" altLang="en-US" sz="2000" b="0" i="0" dirty="0">
                <a:solidFill>
                  <a:srgbClr val="4D4D4D"/>
                </a:solidFill>
                <a:effectLst/>
                <a:latin typeface="宋体" panose="02010600030101010101" pitchFamily="2" charset="-122"/>
                <a:ea typeface="宋体" panose="02010600030101010101" pitchFamily="2" charset="-122"/>
              </a:rPr>
              <a:t>）之后的数据没有严格的区间，变化之后的</a:t>
            </a:r>
            <a:r>
              <a:rPr lang="zh-CN" altLang="en-US" sz="2000" b="0" i="0" dirty="0">
                <a:solidFill>
                  <a:srgbClr val="FF0000"/>
                </a:solidFill>
                <a:effectLst/>
                <a:latin typeface="宋体" panose="02010600030101010101" pitchFamily="2" charset="-122"/>
                <a:ea typeface="宋体" panose="02010600030101010101" pitchFamily="2" charset="-122"/>
              </a:rPr>
              <a:t>数据没有范围</a:t>
            </a:r>
            <a:r>
              <a:rPr lang="zh-CN" altLang="en-US" sz="2000" b="0" i="0" dirty="0">
                <a:solidFill>
                  <a:srgbClr val="4D4D4D"/>
                </a:solidFill>
                <a:effectLst/>
                <a:latin typeface="宋体" panose="02010600030101010101" pitchFamily="2" charset="-122"/>
                <a:ea typeface="宋体" panose="02010600030101010101" pitchFamily="2" charset="-122"/>
              </a:rPr>
              <a:t>，</a:t>
            </a:r>
            <a:r>
              <a:rPr lang="zh-CN" altLang="en-US" sz="2000" b="0" i="0" dirty="0">
                <a:solidFill>
                  <a:srgbClr val="FF0000"/>
                </a:solidFill>
                <a:effectLst/>
                <a:latin typeface="宋体" panose="02010600030101010101" pitchFamily="2" charset="-122"/>
                <a:ea typeface="宋体" panose="02010600030101010101" pitchFamily="2" charset="-122"/>
              </a:rPr>
              <a:t>只是数据整体的均值为 </a:t>
            </a:r>
            <a:r>
              <a:rPr lang="en-US" altLang="zh-CN" sz="2000" b="0" i="0" dirty="0">
                <a:solidFill>
                  <a:srgbClr val="FF0000"/>
                </a:solidFill>
                <a:effectLst/>
                <a:latin typeface="宋体" panose="02010600030101010101" pitchFamily="2" charset="-122"/>
                <a:ea typeface="宋体" panose="02010600030101010101" pitchFamily="2" charset="-122"/>
              </a:rPr>
              <a:t>0</a:t>
            </a:r>
            <a:r>
              <a:rPr lang="zh-CN" altLang="en-US" sz="2000" b="0" i="0" dirty="0">
                <a:solidFill>
                  <a:srgbClr val="FF0000"/>
                </a:solidFill>
                <a:effectLst/>
                <a:latin typeface="宋体" panose="02010600030101010101" pitchFamily="2" charset="-122"/>
                <a:ea typeface="宋体" panose="02010600030101010101" pitchFamily="2" charset="-122"/>
              </a:rPr>
              <a:t>，标准差为 </a:t>
            </a:r>
            <a:r>
              <a:rPr lang="en-US" altLang="zh-CN" sz="2000" b="0" i="0" dirty="0">
                <a:solidFill>
                  <a:srgbClr val="FF0000"/>
                </a:solidFill>
                <a:effectLst/>
                <a:latin typeface="宋体" panose="02010600030101010101" pitchFamily="2" charset="-122"/>
                <a:ea typeface="宋体" panose="02010600030101010101" pitchFamily="2" charset="-122"/>
              </a:rPr>
              <a:t>1</a:t>
            </a:r>
            <a:r>
              <a:rPr lang="zh-CN" altLang="en-US" sz="2000" dirty="0">
                <a:solidFill>
                  <a:srgbClr val="4D4D4D"/>
                </a:solidFill>
                <a:latin typeface="宋体" panose="02010600030101010101" pitchFamily="2" charset="-122"/>
                <a:ea typeface="宋体" panose="02010600030101010101" pitchFamily="2" charset="-122"/>
              </a:rPr>
              <a:t>。</a:t>
            </a:r>
            <a:endParaRPr lang="en-US" altLang="zh-CN" sz="2000" dirty="0">
              <a:solidFill>
                <a:srgbClr val="4D4D4D"/>
              </a:solidFill>
              <a:latin typeface="宋体" panose="02010600030101010101" pitchFamily="2" charset="-122"/>
              <a:ea typeface="宋体" panose="02010600030101010101" pitchFamily="2" charset="-122"/>
            </a:endParaRPr>
          </a:p>
          <a:p>
            <a:pPr indent="457200" algn="just">
              <a:lnSpc>
                <a:spcPct val="150000"/>
              </a:lnSpc>
            </a:pPr>
            <a:r>
              <a:rPr lang="zh-CN" altLang="en-US" sz="2000" b="0" i="0" dirty="0">
                <a:solidFill>
                  <a:srgbClr val="4D4D4D"/>
                </a:solidFill>
                <a:effectLst/>
                <a:latin typeface="宋体" panose="02010600030101010101" pitchFamily="2" charset="-122"/>
                <a:ea typeface="宋体" panose="02010600030101010101" pitchFamily="2" charset="-122"/>
              </a:rPr>
              <a:t>归一化缩放的比例仅仅和极值有关，而标准化缩放的比例和整体数据集有关。所以对于</a:t>
            </a:r>
            <a:r>
              <a:rPr lang="zh-CN" altLang="en-US" sz="2000" b="0" i="0" dirty="0">
                <a:solidFill>
                  <a:srgbClr val="FF0000"/>
                </a:solidFill>
                <a:effectLst/>
                <a:latin typeface="宋体" panose="02010600030101010101" pitchFamily="2" charset="-122"/>
                <a:ea typeface="宋体" panose="02010600030101010101" pitchFamily="2" charset="-122"/>
              </a:rPr>
              <a:t>存在异常数据</a:t>
            </a:r>
            <a:r>
              <a:rPr lang="zh-CN" altLang="en-US" sz="2000" b="0" i="0" dirty="0">
                <a:solidFill>
                  <a:srgbClr val="4D4D4D"/>
                </a:solidFill>
                <a:effectLst/>
                <a:latin typeface="宋体" panose="02010600030101010101" pitchFamily="2" charset="-122"/>
                <a:ea typeface="宋体" panose="02010600030101010101" pitchFamily="2" charset="-122"/>
              </a:rPr>
              <a:t>的样本来说，</a:t>
            </a:r>
            <a:r>
              <a:rPr lang="zh-CN" altLang="en-US" sz="2000" b="0" i="0" dirty="0">
                <a:solidFill>
                  <a:srgbClr val="FF0000"/>
                </a:solidFill>
                <a:effectLst/>
                <a:latin typeface="宋体" panose="02010600030101010101" pitchFamily="2" charset="-122"/>
                <a:ea typeface="宋体" panose="02010600030101010101" pitchFamily="2" charset="-122"/>
              </a:rPr>
              <a:t>不推荐使用归一化</a:t>
            </a:r>
            <a:r>
              <a:rPr lang="zh-CN" altLang="en-US" sz="2000" b="0" i="0" dirty="0">
                <a:solidFill>
                  <a:srgbClr val="4D4D4D"/>
                </a:solidFill>
                <a:effectLst/>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8653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2" name="文本框 1">
            <a:extLst>
              <a:ext uri="{FF2B5EF4-FFF2-40B4-BE49-F238E27FC236}">
                <a16:creationId xmlns:a16="http://schemas.microsoft.com/office/drawing/2014/main" id="{B125F68C-92E1-321F-215F-F794D4921A81}"/>
              </a:ext>
            </a:extLst>
          </p:cNvPr>
          <p:cNvSpPr txBox="1"/>
          <p:nvPr/>
        </p:nvSpPr>
        <p:spPr>
          <a:xfrm>
            <a:off x="822664" y="932181"/>
            <a:ext cx="10546671" cy="481863"/>
          </a:xfrm>
          <a:prstGeom prst="rect">
            <a:avLst/>
          </a:prstGeom>
          <a:noFill/>
        </p:spPr>
        <p:txBody>
          <a:bodyPr wrap="square" rtlCol="0">
            <a:spAutoFit/>
          </a:bodyPr>
          <a:lstStyle/>
          <a:p>
            <a:pPr indent="457200">
              <a:lnSpc>
                <a:spcPct val="150000"/>
              </a:lnSpc>
            </a:pPr>
            <a:r>
              <a:rPr lang="zh-CN" altLang="en-US" sz="2000" b="0" i="0" dirty="0">
                <a:solidFill>
                  <a:srgbClr val="FF0000"/>
                </a:solidFill>
                <a:effectLst/>
                <a:latin typeface="宋体" panose="02010600030101010101" pitchFamily="2" charset="-122"/>
                <a:ea typeface="宋体" panose="02010600030101010101" pitchFamily="2" charset="-122"/>
              </a:rPr>
              <a:t>数据</a:t>
            </a:r>
            <a:r>
              <a:rPr lang="zh-CN" altLang="en-US" sz="2000" dirty="0">
                <a:solidFill>
                  <a:srgbClr val="FF0000"/>
                </a:solidFill>
                <a:latin typeface="宋体" panose="02010600030101010101" pitchFamily="2" charset="-122"/>
                <a:ea typeface="宋体" panose="02010600030101010101" pitchFamily="2" charset="-122"/>
              </a:rPr>
              <a:t>标准化与归一化应考虑的实际问题：</a:t>
            </a:r>
            <a:endParaRPr lang="en-US" altLang="zh-CN" sz="2000" dirty="0">
              <a:solidFill>
                <a:srgbClr val="4D4D4D"/>
              </a:solidFill>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2D644ECE-7B21-C39B-B022-E0E3F4534910}"/>
              </a:ext>
            </a:extLst>
          </p:cNvPr>
          <p:cNvSpPr txBox="1"/>
          <p:nvPr/>
        </p:nvSpPr>
        <p:spPr>
          <a:xfrm>
            <a:off x="822664" y="1544714"/>
            <a:ext cx="10102788" cy="3251852"/>
          </a:xfrm>
          <a:prstGeom prst="rect">
            <a:avLst/>
          </a:prstGeom>
          <a:noFill/>
        </p:spPr>
        <p:txBody>
          <a:bodyPr wrap="square" rtlCol="0">
            <a:spAutoFit/>
          </a:bodyPr>
          <a:lstStyle/>
          <a:p>
            <a:pPr marL="342900" indent="457200" algn="just">
              <a:lnSpc>
                <a:spcPct val="150000"/>
              </a:lnSpc>
              <a:buFont typeface="Wingdings" panose="05000000000000000000" pitchFamily="2" charset="2"/>
              <a:buChar char="ü"/>
            </a:pPr>
            <a:r>
              <a:rPr lang="zh-CN" altLang="en-US" sz="2000" b="1" dirty="0">
                <a:solidFill>
                  <a:srgbClr val="4D4D4D"/>
                </a:solidFill>
                <a:latin typeface="宋体" panose="02010600030101010101" pitchFamily="2" charset="-122"/>
                <a:ea typeface="宋体" panose="02010600030101010101" pitchFamily="2" charset="-122"/>
              </a:rPr>
              <a:t>估计系数。</a:t>
            </a:r>
            <a:r>
              <a:rPr lang="zh-CN" altLang="en-US" sz="2000" dirty="0">
                <a:latin typeface="宋体" panose="02010600030101010101" pitchFamily="2" charset="-122"/>
                <a:ea typeface="宋体" panose="02010600030101010101" pitchFamily="2" charset="-122"/>
              </a:rPr>
              <a:t>归一化的最大值或者最小值，以及标准化的均值和标准差</a:t>
            </a:r>
            <a:endParaRPr lang="en-US" altLang="zh-CN" sz="2000" dirty="0">
              <a:latin typeface="宋体" panose="02010600030101010101" pitchFamily="2" charset="-122"/>
              <a:ea typeface="宋体" panose="02010600030101010101" pitchFamily="2" charset="-122"/>
            </a:endParaRPr>
          </a:p>
          <a:p>
            <a:pPr marL="342900" indent="457200" algn="just">
              <a:lnSpc>
                <a:spcPct val="150000"/>
              </a:lnSpc>
              <a:buFont typeface="Wingdings" panose="05000000000000000000" pitchFamily="2" charset="2"/>
              <a:buChar char="ü"/>
            </a:pPr>
            <a:r>
              <a:rPr lang="zh-CN" altLang="en-US" sz="2000" b="1" dirty="0">
                <a:solidFill>
                  <a:srgbClr val="4D4D4D"/>
                </a:solidFill>
                <a:latin typeface="宋体" panose="02010600030101010101" pitchFamily="2" charset="-122"/>
                <a:ea typeface="宋体" panose="02010600030101010101" pitchFamily="2" charset="-122"/>
              </a:rPr>
              <a:t>保存系数。</a:t>
            </a:r>
            <a:r>
              <a:rPr lang="zh-CN" altLang="en-US" sz="2000" dirty="0">
                <a:solidFill>
                  <a:srgbClr val="4D4D4D"/>
                </a:solidFill>
                <a:latin typeface="宋体" panose="02010600030101010101" pitchFamily="2" charset="-122"/>
                <a:ea typeface="宋体" panose="02010600030101010101" pitchFamily="2" charset="-122"/>
              </a:rPr>
              <a:t>在预测时需要缩放新的数据。</a:t>
            </a:r>
            <a:endParaRPr lang="en-US" altLang="zh-CN" sz="2000" dirty="0">
              <a:solidFill>
                <a:srgbClr val="4D4D4D"/>
              </a:solidFill>
              <a:latin typeface="宋体" panose="02010600030101010101" pitchFamily="2" charset="-122"/>
              <a:ea typeface="宋体" panose="02010600030101010101" pitchFamily="2" charset="-122"/>
            </a:endParaRPr>
          </a:p>
          <a:p>
            <a:pPr marL="342900" indent="457200" algn="just">
              <a:lnSpc>
                <a:spcPct val="150000"/>
              </a:lnSpc>
              <a:buFont typeface="Wingdings" panose="05000000000000000000" pitchFamily="2" charset="2"/>
              <a:buChar char="ü"/>
            </a:pPr>
            <a:r>
              <a:rPr lang="zh-CN" altLang="en-US" sz="2000" b="1" dirty="0">
                <a:solidFill>
                  <a:srgbClr val="4D4D4D"/>
                </a:solidFill>
                <a:latin typeface="宋体" panose="02010600030101010101" pitchFamily="2" charset="-122"/>
                <a:ea typeface="宋体" panose="02010600030101010101" pitchFamily="2" charset="-122"/>
              </a:rPr>
              <a:t>数据分析。</a:t>
            </a:r>
            <a:r>
              <a:rPr lang="zh-CN" altLang="en-US" sz="2000" dirty="0">
                <a:solidFill>
                  <a:srgbClr val="4D4D4D"/>
                </a:solidFill>
                <a:latin typeface="宋体" panose="02010600030101010101" pitchFamily="2" charset="-122"/>
                <a:ea typeface="宋体" panose="02010600030101010101" pitchFamily="2" charset="-122"/>
              </a:rPr>
              <a:t>利用简单的直方图获得数量分布状态，以便来看看标准化是否有意义。</a:t>
            </a:r>
            <a:endParaRPr lang="en-US" altLang="zh-CN" sz="2000" dirty="0">
              <a:solidFill>
                <a:srgbClr val="4D4D4D"/>
              </a:solidFill>
              <a:latin typeface="宋体" panose="02010600030101010101" pitchFamily="2" charset="-122"/>
              <a:ea typeface="宋体" panose="02010600030101010101" pitchFamily="2" charset="-122"/>
            </a:endParaRPr>
          </a:p>
          <a:p>
            <a:pPr marL="342900" indent="457200" algn="just">
              <a:lnSpc>
                <a:spcPct val="150000"/>
              </a:lnSpc>
              <a:buFont typeface="Wingdings" panose="05000000000000000000" pitchFamily="2" charset="2"/>
              <a:buChar char="ü"/>
            </a:pPr>
            <a:r>
              <a:rPr lang="zh-CN" altLang="en-US" sz="2000" b="1" dirty="0">
                <a:solidFill>
                  <a:srgbClr val="4D4D4D"/>
                </a:solidFill>
                <a:latin typeface="宋体" panose="02010600030101010101" pitchFamily="2" charset="-122"/>
                <a:ea typeface="宋体" panose="02010600030101010101" pitchFamily="2" charset="-122"/>
              </a:rPr>
              <a:t>缩放每个序列。</a:t>
            </a:r>
            <a:r>
              <a:rPr lang="zh-CN" altLang="en-US" sz="2000" dirty="0">
                <a:solidFill>
                  <a:srgbClr val="4D4D4D"/>
                </a:solidFill>
                <a:latin typeface="宋体" panose="02010600030101010101" pitchFamily="2" charset="-122"/>
                <a:ea typeface="宋体" panose="02010600030101010101" pitchFamily="2" charset="-122"/>
              </a:rPr>
              <a:t>如果有多个序列，则将每个变量视为单独的变量，然后分别对它们进行缩放。</a:t>
            </a:r>
            <a:endParaRPr lang="en-US" altLang="zh-CN" sz="2000" dirty="0">
              <a:solidFill>
                <a:srgbClr val="4D4D4D"/>
              </a:solidFill>
              <a:latin typeface="宋体" panose="02010600030101010101" pitchFamily="2" charset="-122"/>
              <a:ea typeface="宋体" panose="02010600030101010101" pitchFamily="2" charset="-122"/>
            </a:endParaRPr>
          </a:p>
          <a:p>
            <a:pPr marL="342900" indent="457200" algn="just">
              <a:lnSpc>
                <a:spcPct val="150000"/>
              </a:lnSpc>
              <a:buFont typeface="Wingdings" panose="05000000000000000000" pitchFamily="2" charset="2"/>
              <a:buChar char="ü"/>
            </a:pPr>
            <a:r>
              <a:rPr lang="zh-CN" altLang="en-US" sz="2000" b="1" dirty="0">
                <a:solidFill>
                  <a:srgbClr val="4D4D4D"/>
                </a:solidFill>
                <a:latin typeface="宋体" panose="02010600030101010101" pitchFamily="2" charset="-122"/>
                <a:ea typeface="宋体" panose="02010600030101010101" pitchFamily="2" charset="-122"/>
              </a:rPr>
              <a:t>在正确的时间缩放。</a:t>
            </a:r>
            <a:endParaRPr lang="en-US" altLang="zh-CN" sz="2000" b="1" dirty="0">
              <a:solidFill>
                <a:srgbClr val="4D4D4D"/>
              </a:solidFill>
              <a:latin typeface="宋体" panose="02010600030101010101" pitchFamily="2" charset="-122"/>
              <a:ea typeface="宋体" panose="02010600030101010101" pitchFamily="2" charset="-122"/>
            </a:endParaRPr>
          </a:p>
          <a:p>
            <a:pPr indent="457200" algn="just">
              <a:lnSpc>
                <a:spcPct val="150000"/>
              </a:lnSpc>
            </a:pPr>
            <a:endParaRPr lang="en-US" altLang="zh-CN" sz="2000" b="1" dirty="0">
              <a:solidFill>
                <a:srgbClr val="4D4D4D"/>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1105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4696287"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二、类别数据：</a:t>
            </a:r>
          </a:p>
        </p:txBody>
      </p:sp>
      <p:sp>
        <p:nvSpPr>
          <p:cNvPr id="2" name="文本框 1">
            <a:extLst>
              <a:ext uri="{FF2B5EF4-FFF2-40B4-BE49-F238E27FC236}">
                <a16:creationId xmlns:a16="http://schemas.microsoft.com/office/drawing/2014/main" id="{B125F68C-92E1-321F-215F-F794D4921A81}"/>
              </a:ext>
            </a:extLst>
          </p:cNvPr>
          <p:cNvSpPr txBox="1"/>
          <p:nvPr/>
        </p:nvSpPr>
        <p:spPr>
          <a:xfrm>
            <a:off x="822664" y="1644131"/>
            <a:ext cx="10546671" cy="4175182"/>
          </a:xfrm>
          <a:prstGeom prst="rect">
            <a:avLst/>
          </a:prstGeom>
          <a:noFill/>
        </p:spPr>
        <p:txBody>
          <a:bodyPr wrap="square" rtlCol="0">
            <a:spAutoFit/>
          </a:bodyPr>
          <a:lstStyle/>
          <a:p>
            <a:pPr indent="457200">
              <a:lnSpc>
                <a:spcPct val="150000"/>
              </a:lnSpc>
            </a:pPr>
            <a:r>
              <a:rPr lang="zh-CN" altLang="en-US" sz="2000" b="1" dirty="0">
                <a:latin typeface="宋体" panose="02010600030101010101" pitchFamily="2" charset="-122"/>
                <a:ea typeface="宋体" panose="02010600030101010101" pitchFamily="2" charset="-122"/>
              </a:rPr>
              <a:t>类别数据：</a:t>
            </a:r>
            <a:r>
              <a:rPr lang="zh-CN" altLang="en-US" sz="2000" b="0" i="0" dirty="0">
                <a:solidFill>
                  <a:srgbClr val="414141"/>
                </a:solidFill>
                <a:effectLst/>
                <a:latin typeface="宋体" panose="02010600030101010101" pitchFamily="2" charset="-122"/>
                <a:ea typeface="宋体" panose="02010600030101010101" pitchFamily="2" charset="-122"/>
              </a:rPr>
              <a:t>包含的是</a:t>
            </a:r>
            <a:r>
              <a:rPr lang="zh-CN" altLang="en-US" sz="2000" b="0" i="0" dirty="0">
                <a:solidFill>
                  <a:srgbClr val="FF0000"/>
                </a:solidFill>
                <a:effectLst/>
                <a:latin typeface="宋体" panose="02010600030101010101" pitchFamily="2" charset="-122"/>
                <a:ea typeface="宋体" panose="02010600030101010101" pitchFamily="2" charset="-122"/>
              </a:rPr>
              <a:t>标签值</a:t>
            </a:r>
            <a:r>
              <a:rPr lang="zh-CN" altLang="en-US" sz="2000" b="0" i="0" dirty="0">
                <a:solidFill>
                  <a:srgbClr val="414141"/>
                </a:solidFill>
                <a:effectLst/>
                <a:latin typeface="宋体" panose="02010600030101010101" pitchFamily="2" charset="-122"/>
                <a:ea typeface="宋体" panose="02010600030101010101" pitchFamily="2" charset="-122"/>
              </a:rPr>
              <a:t>而不是数值的变量。可能值的数目通常限定于一个固定的集合。</a:t>
            </a:r>
            <a:endParaRPr lang="en-US" altLang="zh-CN" sz="2000" dirty="0">
              <a:solidFill>
                <a:srgbClr val="414141"/>
              </a:solidFill>
              <a:latin typeface="宋体" panose="02010600030101010101" pitchFamily="2" charset="-122"/>
              <a:ea typeface="宋体" panose="02010600030101010101" pitchFamily="2" charset="-122"/>
            </a:endParaRPr>
          </a:p>
          <a:p>
            <a:pPr>
              <a:lnSpc>
                <a:spcPct val="150000"/>
              </a:lnSpc>
            </a:pPr>
            <a:r>
              <a:rPr lang="zh-CN" altLang="en-US" sz="2000" dirty="0">
                <a:solidFill>
                  <a:srgbClr val="414141"/>
                </a:solidFill>
                <a:latin typeface="宋体" panose="02010600030101010101" pitchFamily="2" charset="-122"/>
                <a:ea typeface="宋体" panose="02010600030101010101" pitchFamily="2" charset="-122"/>
              </a:rPr>
              <a:t>例如：</a:t>
            </a:r>
            <a:endParaRPr lang="en-US" altLang="zh-CN" sz="2000" b="0" i="0" dirty="0">
              <a:solidFill>
                <a:srgbClr val="414141"/>
              </a:solidFill>
              <a:effectLst/>
              <a:latin typeface="宋体" panose="02010600030101010101" pitchFamily="2" charset="-122"/>
              <a:ea typeface="宋体" panose="02010600030101010101" pitchFamily="2" charset="-122"/>
            </a:endParaRPr>
          </a:p>
          <a:p>
            <a:pPr marL="342900" indent="-342900" algn="just">
              <a:lnSpc>
                <a:spcPct val="150000"/>
              </a:lnSpc>
              <a:buFont typeface="Wingdings" panose="05000000000000000000" pitchFamily="2" charset="2"/>
              <a:buChar char="Ø"/>
            </a:pPr>
            <a:r>
              <a:rPr lang="zh-CN" altLang="en-US" sz="2000" dirty="0">
                <a:solidFill>
                  <a:srgbClr val="414141"/>
                </a:solidFill>
                <a:latin typeface="宋体" panose="02010600030101010101" pitchFamily="2" charset="-122"/>
                <a:ea typeface="宋体" panose="02010600030101010101" pitchFamily="2" charset="-122"/>
              </a:rPr>
              <a:t>宠物的种类的值：狗和猫；</a:t>
            </a:r>
          </a:p>
          <a:p>
            <a:pPr marL="342900" indent="-342900" algn="just">
              <a:lnSpc>
                <a:spcPct val="150000"/>
              </a:lnSpc>
              <a:buFont typeface="Wingdings" panose="05000000000000000000" pitchFamily="2" charset="2"/>
              <a:buChar char="Ø"/>
            </a:pPr>
            <a:r>
              <a:rPr lang="zh-CN" altLang="en-US" sz="2000" dirty="0">
                <a:solidFill>
                  <a:srgbClr val="414141"/>
                </a:solidFill>
                <a:latin typeface="宋体" panose="02010600030101010101" pitchFamily="2" charset="-122"/>
                <a:ea typeface="宋体" panose="02010600030101010101" pitchFamily="2" charset="-122"/>
              </a:rPr>
              <a:t>颜色值的变量：红、绿和蓝；</a:t>
            </a:r>
          </a:p>
          <a:p>
            <a:pPr marL="342900" indent="-342900" algn="just">
              <a:lnSpc>
                <a:spcPct val="150000"/>
              </a:lnSpc>
              <a:buFont typeface="Wingdings" panose="05000000000000000000" pitchFamily="2" charset="2"/>
              <a:buChar char="Ø"/>
            </a:pPr>
            <a:r>
              <a:rPr lang="zh-CN" altLang="en-US" sz="2000" dirty="0">
                <a:solidFill>
                  <a:srgbClr val="414141"/>
                </a:solidFill>
                <a:latin typeface="宋体" panose="02010600030101010101" pitchFamily="2" charset="-122"/>
                <a:ea typeface="宋体" panose="02010600030101010101" pitchFamily="2" charset="-122"/>
              </a:rPr>
              <a:t>序列变量的值：第一、第二和第三。</a:t>
            </a:r>
            <a:endParaRPr lang="en-US" altLang="zh-CN" sz="2000" dirty="0">
              <a:solidFill>
                <a:srgbClr val="414141"/>
              </a:solidFill>
              <a:latin typeface="宋体" panose="02010600030101010101" pitchFamily="2" charset="-122"/>
              <a:ea typeface="宋体" panose="02010600030101010101" pitchFamily="2" charset="-122"/>
            </a:endParaRPr>
          </a:p>
          <a:p>
            <a:pPr indent="457200" algn="just">
              <a:lnSpc>
                <a:spcPct val="150000"/>
              </a:lnSpc>
            </a:pPr>
            <a:r>
              <a:rPr lang="zh-CN" altLang="en-US" sz="2000" b="0" i="0" dirty="0">
                <a:solidFill>
                  <a:srgbClr val="414141"/>
                </a:solidFill>
                <a:effectLst/>
                <a:latin typeface="宋体" panose="02010600030101010101" pitchFamily="2" charset="-122"/>
                <a:ea typeface="宋体" panose="02010600030101010101" pitchFamily="2" charset="-122"/>
              </a:rPr>
              <a:t>在使用</a:t>
            </a:r>
            <a:r>
              <a:rPr lang="en-US" altLang="zh-CN" sz="2000" b="0" i="0" dirty="0">
                <a:solidFill>
                  <a:srgbClr val="414141"/>
                </a:solidFill>
                <a:effectLst/>
                <a:latin typeface="宋体" panose="02010600030101010101" pitchFamily="2" charset="-122"/>
                <a:ea typeface="宋体" panose="02010600030101010101" pitchFamily="2" charset="-122"/>
              </a:rPr>
              <a:t>LSTM</a:t>
            </a:r>
            <a:r>
              <a:rPr lang="zh-CN" altLang="en-US" sz="2000" b="0" i="0" dirty="0">
                <a:solidFill>
                  <a:srgbClr val="414141"/>
                </a:solidFill>
                <a:effectLst/>
                <a:latin typeface="宋体" panose="02010600030101010101" pitchFamily="2" charset="-122"/>
                <a:ea typeface="宋体" panose="02010600030101010101" pitchFamily="2" charset="-122"/>
              </a:rPr>
              <a:t>时，必须将</a:t>
            </a:r>
            <a:r>
              <a:rPr lang="zh-CN" altLang="en-US" sz="2000" dirty="0">
                <a:latin typeface="宋体" panose="02010600030101010101" pitchFamily="2" charset="-122"/>
                <a:ea typeface="宋体" panose="02010600030101010101" pitchFamily="2" charset="-122"/>
              </a:rPr>
              <a:t>分类数据</a:t>
            </a:r>
            <a:r>
              <a:rPr lang="zh-CN" altLang="en-US" sz="2000" b="0" i="0" dirty="0">
                <a:solidFill>
                  <a:srgbClr val="414141"/>
                </a:solidFill>
                <a:effectLst/>
                <a:latin typeface="宋体" panose="02010600030101010101" pitchFamily="2" charset="-122"/>
                <a:ea typeface="宋体" panose="02010600030101010101" pitchFamily="2" charset="-122"/>
              </a:rPr>
              <a:t>转换为数字。</a:t>
            </a:r>
            <a:endParaRPr lang="zh-CN" altLang="en-US" sz="2000" dirty="0">
              <a:solidFill>
                <a:srgbClr val="414141"/>
              </a:solidFill>
              <a:latin typeface="宋体" panose="02010600030101010101" pitchFamily="2" charset="-122"/>
              <a:ea typeface="宋体" panose="02010600030101010101" pitchFamily="2" charset="-122"/>
            </a:endParaRPr>
          </a:p>
          <a:p>
            <a:pPr indent="457200">
              <a:lnSpc>
                <a:spcPct val="150000"/>
              </a:lnSpc>
            </a:pPr>
            <a:endParaRPr lang="en-US" altLang="zh-CN" sz="2000" b="0" i="0" dirty="0">
              <a:solidFill>
                <a:srgbClr val="414141"/>
              </a:solidFill>
              <a:effectLst/>
              <a:latin typeface="宋体" panose="02010600030101010101" pitchFamily="2" charset="-122"/>
              <a:ea typeface="宋体" panose="02010600030101010101" pitchFamily="2" charset="-122"/>
            </a:endParaRPr>
          </a:p>
          <a:p>
            <a:pPr indent="457200">
              <a:lnSpc>
                <a:spcPct val="150000"/>
              </a:lnSpc>
            </a:pPr>
            <a:endParaRPr lang="zh-CN" altLang="en-US"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3259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4696287"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二、类别数据：</a:t>
            </a:r>
          </a:p>
        </p:txBody>
      </p:sp>
      <p:sp>
        <p:nvSpPr>
          <p:cNvPr id="2" name="文本框 1">
            <a:extLst>
              <a:ext uri="{FF2B5EF4-FFF2-40B4-BE49-F238E27FC236}">
                <a16:creationId xmlns:a16="http://schemas.microsoft.com/office/drawing/2014/main" id="{B125F68C-92E1-321F-215F-F794D4921A81}"/>
              </a:ext>
            </a:extLst>
          </p:cNvPr>
          <p:cNvSpPr txBox="1"/>
          <p:nvPr/>
        </p:nvSpPr>
        <p:spPr>
          <a:xfrm>
            <a:off x="822664" y="1429330"/>
            <a:ext cx="10546671" cy="4175182"/>
          </a:xfrm>
          <a:prstGeom prst="rect">
            <a:avLst/>
          </a:prstGeom>
          <a:noFill/>
        </p:spPr>
        <p:txBody>
          <a:bodyPr wrap="square" rtlCol="0">
            <a:spAutoFit/>
          </a:bodyPr>
          <a:lstStyle/>
          <a:p>
            <a:pPr>
              <a:lnSpc>
                <a:spcPct val="150000"/>
              </a:lnSpc>
            </a:pPr>
            <a:r>
              <a:rPr lang="zh-CN" altLang="en-US" sz="2000" i="0" dirty="0">
                <a:solidFill>
                  <a:srgbClr val="FF0000"/>
                </a:solidFill>
                <a:effectLst/>
                <a:latin typeface="宋体" panose="02010600030101010101" pitchFamily="2" charset="-122"/>
                <a:ea typeface="宋体" panose="02010600030101010101" pitchFamily="2" charset="-122"/>
              </a:rPr>
              <a:t>类别数据转化为数值数据：</a:t>
            </a:r>
            <a:endParaRPr lang="en-US" altLang="zh-CN" sz="2000" i="0" dirty="0">
              <a:solidFill>
                <a:srgbClr val="FF0000"/>
              </a:solidFill>
              <a:effectLst/>
              <a:latin typeface="宋体" panose="02010600030101010101" pitchFamily="2" charset="-122"/>
              <a:ea typeface="宋体" panose="02010600030101010101" pitchFamily="2" charset="-122"/>
            </a:endParaRPr>
          </a:p>
          <a:p>
            <a:pPr indent="457200" algn="just">
              <a:lnSpc>
                <a:spcPct val="150000"/>
              </a:lnSpc>
            </a:pPr>
            <a:r>
              <a:rPr lang="en-US" altLang="zh-CN" sz="2000" i="0" dirty="0">
                <a:effectLst/>
                <a:latin typeface="宋体" panose="02010600030101010101" pitchFamily="2" charset="-122"/>
                <a:ea typeface="宋体" panose="02010600030101010101" pitchFamily="2" charset="-122"/>
              </a:rPr>
              <a:t>1</a:t>
            </a:r>
            <a:r>
              <a:rPr lang="zh-CN" altLang="en-US" sz="2000" i="0" dirty="0">
                <a:effectLst/>
                <a:latin typeface="宋体" panose="02010600030101010101" pitchFamily="2" charset="-122"/>
                <a:ea typeface="宋体" panose="02010600030101010101" pitchFamily="2" charset="-122"/>
              </a:rPr>
              <a:t>、数值编码：</a:t>
            </a:r>
            <a:endParaRPr lang="en-US" altLang="zh-CN" sz="2000" i="0" dirty="0">
              <a:effectLst/>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每一个唯一的类别值分配一个整数值。例如：一个颜色序列：有红色、绿色、蓝色；则进行数值编码为：红色是</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，绿色是</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，以及蓝色是</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整数值彼此之间具有</a:t>
            </a:r>
            <a:r>
              <a:rPr lang="zh-CN" altLang="en-US" sz="2000" dirty="0">
                <a:solidFill>
                  <a:srgbClr val="FF0000"/>
                </a:solidFill>
                <a:latin typeface="宋体" panose="02010600030101010101" pitchFamily="2" charset="-122"/>
                <a:ea typeface="宋体" panose="02010600030101010101" pitchFamily="2" charset="-122"/>
              </a:rPr>
              <a:t>自然的有序关系</a:t>
            </a:r>
            <a:r>
              <a:rPr lang="zh-CN" altLang="en-US" sz="2000" dirty="0">
                <a:latin typeface="宋体" panose="02010600030101010101" pitchFamily="2" charset="-122"/>
                <a:ea typeface="宋体" panose="02010600030101010101" pitchFamily="2" charset="-122"/>
              </a:rPr>
              <a:t>，机器学习算法可以理解和利用这种关系。</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、独热编码：</a:t>
            </a:r>
            <a:endParaRPr lang="en-US" altLang="zh-CN" sz="2000" dirty="0">
              <a:latin typeface="宋体" panose="02010600030101010101" pitchFamily="2" charset="-122"/>
              <a:ea typeface="宋体" panose="02010600030101010101" pitchFamily="2" charset="-122"/>
            </a:endParaRPr>
          </a:p>
          <a:p>
            <a:pPr indent="457200" algn="just">
              <a:lnSpc>
                <a:spcPct val="150000"/>
              </a:lnSpc>
            </a:pPr>
            <a:r>
              <a:rPr lang="zh-CN" altLang="en-US" sz="2000" dirty="0">
                <a:latin typeface="宋体" panose="02010600030101010101" pitchFamily="2" charset="-122"/>
                <a:ea typeface="宋体" panose="02010600030101010101" pitchFamily="2" charset="-122"/>
              </a:rPr>
              <a:t>又称一位有效编码，其方法是使用</a:t>
            </a:r>
            <a:r>
              <a:rPr lang="en-US" altLang="zh-CN" sz="2000" dirty="0">
                <a:latin typeface="宋体" panose="02010600030101010101" pitchFamily="2" charset="-122"/>
                <a:ea typeface="宋体" panose="02010600030101010101" pitchFamily="2" charset="-122"/>
              </a:rPr>
              <a:t>N</a:t>
            </a:r>
            <a:r>
              <a:rPr lang="zh-CN" altLang="en-US" sz="2000" dirty="0">
                <a:latin typeface="宋体" panose="02010600030101010101" pitchFamily="2" charset="-122"/>
                <a:ea typeface="宋体" panose="02010600030101010101" pitchFamily="2" charset="-122"/>
              </a:rPr>
              <a:t>位状态寄存器来对</a:t>
            </a:r>
            <a:r>
              <a:rPr lang="en-US" altLang="zh-CN" sz="2000" dirty="0">
                <a:latin typeface="宋体" panose="02010600030101010101" pitchFamily="2" charset="-122"/>
                <a:ea typeface="宋体" panose="02010600030101010101" pitchFamily="2" charset="-122"/>
              </a:rPr>
              <a:t>N</a:t>
            </a:r>
            <a:r>
              <a:rPr lang="zh-CN" altLang="en-US" sz="2000" dirty="0">
                <a:latin typeface="宋体" panose="02010600030101010101" pitchFamily="2" charset="-122"/>
                <a:ea typeface="宋体" panose="02010600030101010101" pitchFamily="2" charset="-122"/>
              </a:rPr>
              <a:t>个状态进行编码，每个状态都有它独立的寄存器位，并且在任意时候，其中只有一位有效。即，只有一位是</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，其余都是零值。</a:t>
            </a:r>
            <a:r>
              <a:rPr lang="zh-CN" altLang="en-US" sz="2000" dirty="0">
                <a:solidFill>
                  <a:srgbClr val="FF0000"/>
                </a:solidFill>
                <a:latin typeface="宋体" panose="02010600030101010101" pitchFamily="2" charset="-122"/>
                <a:ea typeface="宋体" panose="02010600030101010101" pitchFamily="2" charset="-122"/>
              </a:rPr>
              <a:t>应用于没有自然有序关系分类变量（分类特征离散、无序）</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4030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春建汽车 主LOGO 2000x1500"/>
          <p:cNvPicPr>
            <a:picLocks noChangeAspect="1"/>
          </p:cNvPicPr>
          <p:nvPr>
            <p:custDataLst>
              <p:tags r:id="rId1"/>
            </p:custDataLst>
          </p:nvPr>
        </p:nvPicPr>
        <p:blipFill>
          <a:blip r:embed="rId3"/>
          <a:stretch>
            <a:fillRect/>
          </a:stretch>
        </p:blipFill>
        <p:spPr>
          <a:xfrm>
            <a:off x="182399" y="-527740"/>
            <a:ext cx="2951418" cy="2214343"/>
          </a:xfrm>
          <a:prstGeom prst="rect">
            <a:avLst/>
          </a:prstGeom>
        </p:spPr>
      </p:pic>
      <p:sp>
        <p:nvSpPr>
          <p:cNvPr id="11" name="文本框 10">
            <a:extLst>
              <a:ext uri="{FF2B5EF4-FFF2-40B4-BE49-F238E27FC236}">
                <a16:creationId xmlns:a16="http://schemas.microsoft.com/office/drawing/2014/main" id="{0A45FF1A-2EB2-73B6-DC91-117D7EF9A4D7}"/>
              </a:ext>
            </a:extLst>
          </p:cNvPr>
          <p:cNvSpPr txBox="1"/>
          <p:nvPr/>
        </p:nvSpPr>
        <p:spPr>
          <a:xfrm>
            <a:off x="656948" y="1038687"/>
            <a:ext cx="5859262"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三、</a:t>
            </a:r>
            <a:r>
              <a:rPr lang="en-US" altLang="zh-CN" sz="2400" dirty="0">
                <a:latin typeface="宋体" panose="02010600030101010101" pitchFamily="2" charset="-122"/>
                <a:ea typeface="宋体" panose="02010600030101010101" pitchFamily="2" charset="-122"/>
              </a:rPr>
              <a:t>LSTM</a:t>
            </a:r>
            <a:r>
              <a:rPr lang="zh-CN" altLang="en-US" sz="2400" dirty="0">
                <a:latin typeface="宋体" panose="02010600030101010101" pitchFamily="2" charset="-122"/>
                <a:ea typeface="宋体" panose="02010600030101010101" pitchFamily="2" charset="-122"/>
              </a:rPr>
              <a:t>针对不同序列长度数据处理方式：</a:t>
            </a:r>
          </a:p>
        </p:txBody>
      </p:sp>
      <p:sp>
        <p:nvSpPr>
          <p:cNvPr id="2" name="文本框 1">
            <a:extLst>
              <a:ext uri="{FF2B5EF4-FFF2-40B4-BE49-F238E27FC236}">
                <a16:creationId xmlns:a16="http://schemas.microsoft.com/office/drawing/2014/main" id="{B125F68C-92E1-321F-215F-F794D4921A81}"/>
              </a:ext>
            </a:extLst>
          </p:cNvPr>
          <p:cNvSpPr txBox="1"/>
          <p:nvPr/>
        </p:nvSpPr>
        <p:spPr>
          <a:xfrm>
            <a:off x="822664" y="1644131"/>
            <a:ext cx="10546671" cy="4175182"/>
          </a:xfrm>
          <a:prstGeom prst="rect">
            <a:avLst/>
          </a:prstGeom>
          <a:noFill/>
        </p:spPr>
        <p:txBody>
          <a:bodyPr wrap="square" rtlCol="0">
            <a:spAutoFit/>
          </a:bodyPr>
          <a:lstStyle/>
          <a:p>
            <a:pPr indent="457200">
              <a:lnSpc>
                <a:spcPct val="150000"/>
              </a:lnSpc>
            </a:pPr>
            <a:r>
              <a:rPr lang="zh-CN" altLang="en-US" sz="2000" dirty="0">
                <a:latin typeface="宋体" panose="02010600030101010101" pitchFamily="2" charset="-122"/>
                <a:ea typeface="宋体" panose="02010600030101010101" pitchFamily="2" charset="-122"/>
              </a:rPr>
              <a:t>在可变长序列预测问题的情况下，需要对数据进行变换， 以便使得每个序列具有相同的长度。</a:t>
            </a:r>
            <a:endParaRPr lang="en-US" altLang="zh-CN" sz="2000" dirty="0">
              <a:latin typeface="宋体" panose="02010600030101010101" pitchFamily="2" charset="-122"/>
              <a:ea typeface="宋体" panose="02010600030101010101" pitchFamily="2" charset="-122"/>
            </a:endParaRPr>
          </a:p>
          <a:p>
            <a:pPr indent="457200">
              <a:lnSpc>
                <a:spcPct val="150000"/>
              </a:lnSpc>
            </a:pPr>
            <a:r>
              <a:rPr lang="en-US" altLang="zh-CN" sz="2000" b="1" i="0" dirty="0">
                <a:solidFill>
                  <a:srgbClr val="414141"/>
                </a:solidFill>
                <a:effectLst/>
                <a:latin typeface="宋体" panose="02010600030101010101" pitchFamily="2" charset="-122"/>
                <a:ea typeface="宋体" panose="02010600030101010101" pitchFamily="2" charset="-122"/>
              </a:rPr>
              <a:t>1</a:t>
            </a:r>
            <a:r>
              <a:rPr lang="zh-CN" altLang="en-US" sz="2000" b="1" i="0" dirty="0">
                <a:solidFill>
                  <a:srgbClr val="414141"/>
                </a:solidFill>
                <a:effectLst/>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序列插补</a:t>
            </a:r>
            <a:endParaRPr lang="en-US" altLang="zh-CN" sz="2000" b="1" dirty="0">
              <a:latin typeface="宋体" panose="02010600030101010101" pitchFamily="2" charset="-122"/>
              <a:ea typeface="宋体" panose="02010600030101010101" pitchFamily="2" charset="-122"/>
            </a:endParaRPr>
          </a:p>
          <a:p>
            <a:pPr marL="12600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序列前插补</a:t>
            </a:r>
            <a:endParaRPr lang="en-US" altLang="zh-CN" sz="2000" dirty="0">
              <a:latin typeface="宋体" panose="02010600030101010101" pitchFamily="2" charset="-122"/>
              <a:ea typeface="宋体" panose="02010600030101010101" pitchFamily="2" charset="-122"/>
            </a:endParaRPr>
          </a:p>
          <a:p>
            <a:pPr marL="12600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序列后插补</a:t>
            </a:r>
            <a:endParaRPr lang="en-US" altLang="zh-CN" sz="2000" dirty="0">
              <a:latin typeface="宋体" panose="02010600030101010101" pitchFamily="2" charset="-122"/>
              <a:ea typeface="宋体" panose="02010600030101010101" pitchFamily="2" charset="-122"/>
            </a:endParaRPr>
          </a:p>
          <a:p>
            <a:pPr indent="457200">
              <a:lnSpc>
                <a:spcPct val="150000"/>
              </a:lnSpc>
            </a:pP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、序列截断</a:t>
            </a:r>
            <a:endParaRPr lang="en-US" altLang="zh-CN" sz="2000" b="1" dirty="0">
              <a:latin typeface="宋体" panose="02010600030101010101" pitchFamily="2" charset="-122"/>
              <a:ea typeface="宋体" panose="02010600030101010101" pitchFamily="2" charset="-122"/>
            </a:endParaRPr>
          </a:p>
          <a:p>
            <a:pPr indent="457200">
              <a:lnSpc>
                <a:spcPct val="150000"/>
              </a:lnSpc>
            </a:pPr>
            <a:r>
              <a:rPr lang="zh-CN" altLang="en-US" sz="2000" dirty="0">
                <a:latin typeface="宋体" panose="02010600030101010101" pitchFamily="2" charset="-122"/>
                <a:ea typeface="宋体" panose="02010600030101010101" pitchFamily="2" charset="-122"/>
              </a:rPr>
              <a:t>序列的长度可以剪切成期望的长度。</a:t>
            </a:r>
            <a:endParaRPr lang="en-US" altLang="zh-CN" sz="2000" dirty="0">
              <a:latin typeface="宋体" panose="02010600030101010101" pitchFamily="2" charset="-122"/>
              <a:ea typeface="宋体" panose="02010600030101010101" pitchFamily="2" charset="-122"/>
            </a:endParaRPr>
          </a:p>
          <a:p>
            <a:pPr marL="12600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前序截断 </a:t>
            </a:r>
            <a:endParaRPr lang="en-US" altLang="zh-CN" sz="2000" dirty="0">
              <a:latin typeface="宋体" panose="02010600030101010101" pitchFamily="2" charset="-122"/>
              <a:ea typeface="宋体" panose="02010600030101010101" pitchFamily="2" charset="-122"/>
            </a:endParaRPr>
          </a:p>
          <a:p>
            <a:pPr marL="1260000" indent="-342900">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rPr>
              <a:t>后序截断</a:t>
            </a:r>
          </a:p>
        </p:txBody>
      </p:sp>
    </p:spTree>
    <p:extLst>
      <p:ext uri="{BB962C8B-B14F-4D97-AF65-F5344CB8AC3E}">
        <p14:creationId xmlns:p14="http://schemas.microsoft.com/office/powerpoint/2010/main" val="260892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2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5,&quot;width&quot;:60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qsori5x">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2913</TotalTime>
  <Words>2499</Words>
  <Application>Microsoft Office PowerPoint</Application>
  <PresentationFormat>宽屏</PresentationFormat>
  <Paragraphs>160</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-apple-system</vt:lpstr>
      <vt:lpstr>华文楷体</vt:lpstr>
      <vt:lpstr>楷体</vt:lpstr>
      <vt:lpstr>宋体</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office2016mac10413</dc:creator>
  <cp:lastModifiedBy>苑 孟凯</cp:lastModifiedBy>
  <cp:revision>812</cp:revision>
  <dcterms:created xsi:type="dcterms:W3CDTF">2020-06-11T01:36:00Z</dcterms:created>
  <dcterms:modified xsi:type="dcterms:W3CDTF">2022-08-26T07:38:23Z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17AA32785BAD4C43A0DE8359544AFF9A</vt:lpwstr>
  </property>
</Properties>
</file>